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95" r:id="rId3"/>
    <p:sldId id="277" r:id="rId4"/>
    <p:sldId id="257" r:id="rId5"/>
    <p:sldId id="258" r:id="rId6"/>
    <p:sldId id="259" r:id="rId7"/>
    <p:sldId id="278" r:id="rId8"/>
    <p:sldId id="260" r:id="rId9"/>
    <p:sldId id="265" r:id="rId10"/>
    <p:sldId id="266" r:id="rId11"/>
    <p:sldId id="261" r:id="rId12"/>
    <p:sldId id="262" r:id="rId13"/>
    <p:sldId id="263" r:id="rId14"/>
    <p:sldId id="280" r:id="rId15"/>
    <p:sldId id="264" r:id="rId16"/>
    <p:sldId id="267" r:id="rId17"/>
    <p:sldId id="294" r:id="rId18"/>
    <p:sldId id="269" r:id="rId19"/>
    <p:sldId id="275" r:id="rId20"/>
    <p:sldId id="296" r:id="rId21"/>
    <p:sldId id="297" r:id="rId22"/>
    <p:sldId id="268" r:id="rId23"/>
    <p:sldId id="270" r:id="rId24"/>
    <p:sldId id="271" r:id="rId25"/>
    <p:sldId id="281" r:id="rId26"/>
    <p:sldId id="272" r:id="rId27"/>
    <p:sldId id="274" r:id="rId28"/>
    <p:sldId id="273" r:id="rId29"/>
    <p:sldId id="279" r:id="rId30"/>
    <p:sldId id="282" r:id="rId31"/>
    <p:sldId id="283" r:id="rId32"/>
    <p:sldId id="284" r:id="rId33"/>
    <p:sldId id="285" r:id="rId34"/>
    <p:sldId id="288" r:id="rId35"/>
    <p:sldId id="289" r:id="rId36"/>
    <p:sldId id="290" r:id="rId37"/>
    <p:sldId id="293" r:id="rId38"/>
    <p:sldId id="291" r:id="rId39"/>
    <p:sldId id="292" r:id="rId40"/>
  </p:sldIdLst>
  <p:sldSz cx="9144000" cy="6858000" type="screen4x3"/>
  <p:notesSz cx="6858000" cy="9144000"/>
  <p:embeddedFontLst>
    <p:embeddedFont>
      <p:font typeface="MS PGothic" panose="020B0600070205080204" pitchFamily="34" charset="-128"/>
      <p:regular r:id="rId41"/>
    </p:embeddedFont>
    <p:embeddedFont>
      <p:font typeface="Ubuntu" panose="020B0604020202020204" charset="0"/>
      <p:regular r:id="rId42"/>
      <p:bold r:id="rId43"/>
      <p:italic r:id="rId44"/>
      <p:boldItalic r:id="rId45"/>
    </p:embeddedFont>
    <p:embeddedFont>
      <p:font typeface="Roboto Light" panose="02000000000000000000" pitchFamily="2" charset="0"/>
      <p:regular r:id="rId46"/>
      <p:italic r:id="rId47"/>
    </p:embeddedFont>
    <p:embeddedFont>
      <p:font typeface="Roboto Condensed" panose="02000000000000000000" pitchFamily="2" charset="0"/>
      <p:regular r:id="rId48"/>
      <p:bold r:id="rId49"/>
      <p:italic r:id="rId50"/>
      <p:boldItalic r:id="rId51"/>
    </p:embeddedFont>
    <p:embeddedFont>
      <p:font typeface="Ubuntu Light" panose="020B0604020202020204" charset="0"/>
      <p:regular r:id="rId52"/>
      <p:italic r:id="rId53"/>
    </p:embeddedFont>
    <p:embeddedFont>
      <p:font typeface="Cambria Math" panose="02040503050406030204" pitchFamily="18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Van Lew" initials="JVL" lastIdx="1" clrIdx="0">
    <p:extLst>
      <p:ext uri="{19B8F6BF-5375-455C-9EA6-DF929625EA0E}">
        <p15:presenceInfo xmlns:p15="http://schemas.microsoft.com/office/powerpoint/2012/main" userId="8556a78d6f7dc8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ocuments\GitHub\ucla-fusion-class-notes\Solid%20Breeder%20Intro\scripts\temp-window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ocuments\GitHub\ucla-fusion-class-notes\Solid%20Breeder%20Intro\scripts\temp-window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Minimum Temperatures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STARFIRE, 1981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Li2O</c:v>
                </c:pt>
                <c:pt idx="1">
                  <c:v>LiAlO2</c:v>
                </c:pt>
                <c:pt idx="2">
                  <c:v>Li2SiO3</c:v>
                </c:pt>
                <c:pt idx="3">
                  <c:v>Li2Si</c:v>
                </c:pt>
                <c:pt idx="4">
                  <c:v>LiAl</c:v>
                </c:pt>
                <c:pt idx="5">
                  <c:v>Li7Pb2</c:v>
                </c:pt>
                <c:pt idx="6">
                  <c:v>Li2TiO3</c:v>
                </c:pt>
                <c:pt idx="7">
                  <c:v>Li2ZrO3</c:v>
                </c:pt>
                <c:pt idx="8">
                  <c:v>Li4SiO4</c:v>
                </c:pt>
              </c:strCache>
            </c:strRef>
          </c:cat>
          <c:val>
            <c:numRef>
              <c:f>Sheet1!$E$4:$E$12</c:f>
              <c:numCache>
                <c:formatCode>General</c:formatCode>
                <c:ptCount val="9"/>
                <c:pt idx="0">
                  <c:v>410</c:v>
                </c:pt>
                <c:pt idx="1">
                  <c:v>500</c:v>
                </c:pt>
                <c:pt idx="2">
                  <c:v>420</c:v>
                </c:pt>
                <c:pt idx="3">
                  <c:v>480</c:v>
                </c:pt>
                <c:pt idx="4">
                  <c:v>300</c:v>
                </c:pt>
                <c:pt idx="5">
                  <c:v>320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Clemmer, 1980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Sheet1!$G$4:$G$11</c:f>
              <c:numCache>
                <c:formatCode>General</c:formatCode>
                <c:ptCount val="8"/>
                <c:pt idx="0">
                  <c:v>410</c:v>
                </c:pt>
                <c:pt idx="1">
                  <c:v>500</c:v>
                </c:pt>
                <c:pt idx="2">
                  <c:v>420</c:v>
                </c:pt>
                <c:pt idx="3">
                  <c:v>480</c:v>
                </c:pt>
                <c:pt idx="4">
                  <c:v>300</c:v>
                </c:pt>
                <c:pt idx="5">
                  <c:v>320</c:v>
                </c:pt>
                <c:pt idx="6">
                  <c:v>420</c:v>
                </c:pt>
                <c:pt idx="7">
                  <c:v>420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Johnson et al., 1988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Sheet1!$I$4:$I$12</c:f>
              <c:numCache>
                <c:formatCode>General</c:formatCode>
                <c:ptCount val="9"/>
                <c:pt idx="0">
                  <c:v>400</c:v>
                </c:pt>
                <c:pt idx="1">
                  <c:v>450</c:v>
                </c:pt>
                <c:pt idx="2">
                  <c:v>410</c:v>
                </c:pt>
                <c:pt idx="7">
                  <c:v>400</c:v>
                </c:pt>
                <c:pt idx="8">
                  <c:v>350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7850448"/>
        <c:axId val="-677839568"/>
      </c:barChart>
      <c:catAx>
        <c:axId val="-67785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7839568"/>
        <c:crosses val="autoZero"/>
        <c:auto val="1"/>
        <c:lblAlgn val="ctr"/>
        <c:lblOffset val="100"/>
        <c:noMultiLvlLbl val="0"/>
      </c:catAx>
      <c:valAx>
        <c:axId val="-67783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785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Maximum</a:t>
            </a:r>
            <a:r>
              <a:rPr lang="en-US" baseline="0"/>
              <a:t> Temperatures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STARFIRE, 1981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Li2O</c:v>
                </c:pt>
                <c:pt idx="1">
                  <c:v>LiAlO2</c:v>
                </c:pt>
                <c:pt idx="2">
                  <c:v>Li2SiO3</c:v>
                </c:pt>
                <c:pt idx="3">
                  <c:v>Li2Si</c:v>
                </c:pt>
                <c:pt idx="4">
                  <c:v>LiAl</c:v>
                </c:pt>
                <c:pt idx="5">
                  <c:v>Li7Pb2</c:v>
                </c:pt>
                <c:pt idx="6">
                  <c:v>Li2TiO3</c:v>
                </c:pt>
                <c:pt idx="7">
                  <c:v>Li2ZrO3</c:v>
                </c:pt>
                <c:pt idx="8">
                  <c:v>Li4SiO4</c:v>
                </c:pt>
              </c:strCache>
            </c:strRef>
          </c:cat>
          <c:val>
            <c:numRef>
              <c:f>Sheet1!$F$4:$F$12</c:f>
              <c:numCache>
                <c:formatCode>General</c:formatCode>
                <c:ptCount val="9"/>
                <c:pt idx="0">
                  <c:v>910</c:v>
                </c:pt>
                <c:pt idx="1">
                  <c:v>850</c:v>
                </c:pt>
                <c:pt idx="2">
                  <c:v>610</c:v>
                </c:pt>
                <c:pt idx="3">
                  <c:v>420</c:v>
                </c:pt>
                <c:pt idx="4">
                  <c:v>380</c:v>
                </c:pt>
                <c:pt idx="5">
                  <c:v>390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Clemmer, 1980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Sheet1!$H$4:$H$12</c:f>
              <c:numCache>
                <c:formatCode>General</c:formatCode>
                <c:ptCount val="9"/>
                <c:pt idx="0">
                  <c:v>910</c:v>
                </c:pt>
                <c:pt idx="1">
                  <c:v>850</c:v>
                </c:pt>
                <c:pt idx="2">
                  <c:v>610</c:v>
                </c:pt>
                <c:pt idx="3">
                  <c:v>350</c:v>
                </c:pt>
                <c:pt idx="4">
                  <c:v>310</c:v>
                </c:pt>
                <c:pt idx="5">
                  <c:v>330</c:v>
                </c:pt>
                <c:pt idx="6">
                  <c:v>820</c:v>
                </c:pt>
                <c:pt idx="7">
                  <c:v>860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Johnson et al., 1988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Sheet1!$J$4:$J$12</c:f>
              <c:numCache>
                <c:formatCode>General</c:formatCode>
                <c:ptCount val="9"/>
                <c:pt idx="0">
                  <c:v>800</c:v>
                </c:pt>
                <c:pt idx="1">
                  <c:v>832</c:v>
                </c:pt>
                <c:pt idx="2">
                  <c:v>800</c:v>
                </c:pt>
                <c:pt idx="7">
                  <c:v>981</c:v>
                </c:pt>
                <c:pt idx="8">
                  <c:v>666</c:v>
                </c:pt>
              </c:numCache>
            </c:numRef>
          </c:val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Johnson &amp; Clemmer, 1981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Sheet1!$K$4:$K$12</c:f>
              <c:numCache>
                <c:formatCode>General</c:formatCode>
                <c:ptCount val="9"/>
                <c:pt idx="0">
                  <c:v>750</c:v>
                </c:pt>
                <c:pt idx="1">
                  <c:v>855</c:v>
                </c:pt>
                <c:pt idx="6">
                  <c:v>820</c:v>
                </c:pt>
                <c:pt idx="7">
                  <c:v>860</c:v>
                </c:pt>
                <c:pt idx="8">
                  <c:v>670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7848272"/>
        <c:axId val="-677842832"/>
      </c:barChart>
      <c:catAx>
        <c:axId val="-67784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7842832"/>
        <c:crosses val="autoZero"/>
        <c:auto val="1"/>
        <c:lblAlgn val="ctr"/>
        <c:lblOffset val="100"/>
        <c:noMultiLvlLbl val="0"/>
      </c:catAx>
      <c:valAx>
        <c:axId val="-67784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784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02T23:36:43.538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3000" y="5499100"/>
            <a:ext cx="6858000" cy="6159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3471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72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9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3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9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8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883" y="1"/>
            <a:ext cx="9114117" cy="1072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69408"/>
            <a:ext cx="7886700" cy="5007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3FAA-B8E5-46C1-9A0F-C23EE018809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D6214-C560-4E91-8A44-5E1B3C3904F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Ucla_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3" y="5916706"/>
            <a:ext cx="914400" cy="914400"/>
          </a:xfrm>
          <a:prstGeom prst="rect">
            <a:avLst/>
          </a:prstGeom>
        </p:spPr>
      </p:pic>
      <p:pic>
        <p:nvPicPr>
          <p:cNvPr id="8" name="Picture 2" descr="C:\Users\Jon\Google Drive\UCLA\Fusion Group\UCLA Fusion Logo\Untitled-1.ti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099" y="6259606"/>
            <a:ext cx="1216901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0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Roboto Light" panose="02000000000000000000" pitchFamily="2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50.png"/><Relationship Id="rId45" Type="http://schemas.openxmlformats.org/officeDocument/2006/relationships/image" Target="../media/image160.png"/><Relationship Id="rId5" Type="http://schemas.openxmlformats.org/officeDocument/2006/relationships/image" Target="../media/image9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42" Type="http://schemas.openxmlformats.org/officeDocument/2006/relationships/image" Target="../media/image28.png"/><Relationship Id="rId46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270.png"/><Relationship Id="rId44" Type="http://schemas.openxmlformats.org/officeDocument/2006/relationships/image" Target="../media/image26.png"/><Relationship Id="rId43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7" Type="http://schemas.openxmlformats.org/officeDocument/2006/relationships/image" Target="../media/image320.png"/><Relationship Id="rId46" Type="http://schemas.openxmlformats.org/officeDocument/2006/relationships/image" Target="../media/image3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Solid Breeders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MAE 237D Winter 2016</a:t>
            </a:r>
          </a:p>
          <a:p>
            <a:r>
              <a:rPr lang="en-US" dirty="0" smtClean="0"/>
              <a:t>UCLA</a:t>
            </a:r>
            <a:endParaRPr lang="en-US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JTVL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35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Temperature for Solid Breeders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998493"/>
                <a:ext cx="3888336" cy="2821477"/>
              </a:xfrm>
            </p:spPr>
            <p:txBody>
              <a:bodyPr>
                <a:noAutofit/>
              </a:bodyPr>
              <a:lstStyle/>
              <a:p>
                <a:r>
                  <a:rPr lang="en-US" sz="1400" dirty="0" smtClean="0"/>
                  <a:t>Inventory related to square of diffusion length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r>
                  <a:rPr lang="en-US" sz="1400" dirty="0" smtClean="0"/>
                  <a:t>Maintain ceramic grain size as small as possible</a:t>
                </a:r>
                <a:endParaRPr lang="en-US" sz="1400" dirty="0"/>
              </a:p>
              <a:p>
                <a:r>
                  <a:rPr lang="en-US" sz="1400" dirty="0" smtClean="0"/>
                  <a:t>Grain growth during </a:t>
                </a:r>
                <a:r>
                  <a:rPr lang="en-US" sz="1400" dirty="0" smtClean="0"/>
                  <a:t>sintering &amp; i</a:t>
                </a:r>
                <a:r>
                  <a:rPr lang="en-US" sz="1200" dirty="0" smtClean="0"/>
                  <a:t>rradiation induced sintering</a:t>
                </a:r>
                <a:endParaRPr lang="en-US" sz="12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≅0.6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𝑚𝑒𝑙𝑡</m:t>
                          </m:r>
                        </m:sub>
                      </m:sSub>
                    </m:oMath>
                  </m:oMathPara>
                </a14:m>
                <a:endParaRPr lang="en-US" sz="1400" dirty="0" smtClean="0"/>
              </a:p>
              <a:p>
                <a:r>
                  <a:rPr lang="en-US" sz="1400" dirty="0" smtClean="0"/>
                  <a:t>Keep in mind the stoichiometric changes due to lithium burn-up</a:t>
                </a:r>
                <a:endParaRPr lang="en-US" sz="1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998493"/>
                <a:ext cx="3888336" cy="2821477"/>
              </a:xfrm>
              <a:blipFill rotWithShape="0">
                <a:blip r:embed="rId2"/>
                <a:stretch>
                  <a:fillRect l="-157" t="-432" b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46" y="984731"/>
            <a:ext cx="5286524" cy="2431113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935858"/>
              </p:ext>
            </p:extLst>
          </p:nvPr>
        </p:nvGraphicFramePr>
        <p:xfrm>
          <a:off x="1102407" y="3495231"/>
          <a:ext cx="6836635" cy="3362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398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Physical/Thermo-physical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408"/>
            <a:ext cx="4635559" cy="50075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Thermal </a:t>
            </a:r>
            <a:r>
              <a:rPr lang="en-US" dirty="0" smtClean="0"/>
              <a:t>conductivity a major factor – removing large nuclear heat loads</a:t>
            </a:r>
          </a:p>
          <a:p>
            <a:endParaRPr lang="en-US" dirty="0" smtClean="0"/>
          </a:p>
          <a:p>
            <a:r>
              <a:rPr lang="en-US" dirty="0" smtClean="0"/>
              <a:t>Elastic moduli a reflection of atomic bond strength</a:t>
            </a:r>
          </a:p>
          <a:p>
            <a:pPr lvl="1"/>
            <a:r>
              <a:rPr lang="en-US" dirty="0" smtClean="0"/>
              <a:t>Qualitative information on lattice defects</a:t>
            </a:r>
          </a:p>
          <a:p>
            <a:pPr lvl="1"/>
            <a:r>
              <a:rPr lang="en-US" dirty="0" smtClean="0"/>
              <a:t>Irradiation of LiAlO</a:t>
            </a:r>
            <a:r>
              <a:rPr lang="en-US" baseline="-25000" dirty="0" smtClean="0"/>
              <a:t>2</a:t>
            </a:r>
            <a:r>
              <a:rPr lang="en-US" dirty="0" smtClean="0"/>
              <a:t> (10</a:t>
            </a:r>
            <a:r>
              <a:rPr lang="en-US" baseline="30000" dirty="0" smtClean="0"/>
              <a:t>20</a:t>
            </a:r>
            <a:r>
              <a:rPr lang="en-US" dirty="0" smtClean="0"/>
              <a:t> n/cm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400 C, no change</a:t>
            </a:r>
          </a:p>
          <a:p>
            <a:pPr lvl="2"/>
            <a:r>
              <a:rPr lang="en-US" dirty="0" smtClean="0"/>
              <a:t>600 C, 10% reduction</a:t>
            </a:r>
          </a:p>
          <a:p>
            <a:endParaRPr lang="en-US" dirty="0" smtClean="0"/>
          </a:p>
          <a:p>
            <a:r>
              <a:rPr lang="en-US" dirty="0" smtClean="0"/>
              <a:t>Compressive strength not sensitive u</a:t>
            </a:r>
            <a:r>
              <a:rPr lang="en-US" dirty="0" smtClean="0"/>
              <a:t>p to 2% at.% burn-up of lithium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61" y="1013231"/>
            <a:ext cx="3982340" cy="58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4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Main concern is corrosion and tritium entrapment</a:t>
            </a:r>
          </a:p>
          <a:p>
            <a:r>
              <a:rPr lang="en-US" dirty="0" smtClean="0"/>
              <a:t>Ternary oxides (Li</a:t>
            </a:r>
            <a:r>
              <a:rPr lang="en-US" baseline="-25000" dirty="0" smtClean="0"/>
              <a:t>2</a:t>
            </a:r>
            <a:r>
              <a:rPr lang="en-US" dirty="0" smtClean="0"/>
              <a:t>TiO</a:t>
            </a:r>
            <a:r>
              <a:rPr lang="en-US" baseline="-25000" dirty="0" smtClean="0"/>
              <a:t>3</a:t>
            </a:r>
            <a:r>
              <a:rPr lang="en-US" dirty="0" smtClean="0"/>
              <a:t>, Li</a:t>
            </a:r>
            <a:r>
              <a:rPr lang="en-US" baseline="-25000" dirty="0" smtClean="0"/>
              <a:t>4</a:t>
            </a:r>
            <a:r>
              <a:rPr lang="en-US" dirty="0" smtClean="0"/>
              <a:t>SiO</a:t>
            </a:r>
            <a:r>
              <a:rPr lang="en-US" baseline="-25000" dirty="0" smtClean="0"/>
              <a:t>4</a:t>
            </a:r>
            <a:r>
              <a:rPr lang="en-US" dirty="0" smtClean="0"/>
              <a:t>, etc.) relatively unreactive to structural materials</a:t>
            </a:r>
          </a:p>
          <a:p>
            <a:r>
              <a:rPr lang="en-US" dirty="0" err="1" smtClean="0"/>
              <a:t>LiO</a:t>
            </a:r>
            <a:r>
              <a:rPr lang="en-US" dirty="0" smtClean="0"/>
              <a:t>, in the presence of any moisture, highly corrosive</a:t>
            </a:r>
          </a:p>
          <a:p>
            <a:endParaRPr lang="en-US" dirty="0" smtClean="0"/>
          </a:p>
          <a:p>
            <a:r>
              <a:rPr lang="en-US" dirty="0" smtClean="0"/>
              <a:t>Compatibility with neutron multiplier</a:t>
            </a:r>
          </a:p>
          <a:p>
            <a:pPr lvl="1"/>
            <a:r>
              <a:rPr lang="en-US" dirty="0" err="1" smtClean="0"/>
              <a:t>BeO</a:t>
            </a:r>
            <a:r>
              <a:rPr lang="en-US" dirty="0" smtClean="0"/>
              <a:t> layer slows the diffusion of T out of Be, increasing inventory</a:t>
            </a:r>
          </a:p>
          <a:p>
            <a:pPr lvl="1"/>
            <a:r>
              <a:rPr lang="en-US" dirty="0" err="1" smtClean="0"/>
              <a:t>Beryllides</a:t>
            </a:r>
            <a:r>
              <a:rPr lang="en-US" dirty="0" smtClean="0"/>
              <a:t> (e.g. Be</a:t>
            </a:r>
            <a:r>
              <a:rPr lang="en-US" baseline="-25000" dirty="0" smtClean="0"/>
              <a:t>12</a:t>
            </a:r>
            <a:r>
              <a:rPr lang="en-US" dirty="0" smtClean="0"/>
              <a:t>Ti) allow possibility of mixed volumes of breeder &amp; 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6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</a:t>
            </a:r>
            <a:r>
              <a:rPr lang="en-US" dirty="0" smtClean="0"/>
              <a:t>Effects – Radiation Damage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Neutron capture of </a:t>
            </a:r>
            <a:r>
              <a:rPr lang="en-US" baseline="30000" dirty="0" smtClean="0"/>
              <a:t>6</a:t>
            </a:r>
            <a:r>
              <a:rPr lang="en-US" dirty="0" smtClean="0"/>
              <a:t>Li results in…</a:t>
            </a:r>
          </a:p>
          <a:p>
            <a:pPr lvl="1"/>
            <a:r>
              <a:rPr lang="en-US" dirty="0" smtClean="0"/>
              <a:t>2 large gas atom production</a:t>
            </a:r>
          </a:p>
          <a:p>
            <a:pPr lvl="1"/>
            <a:r>
              <a:rPr lang="en-US" dirty="0" smtClean="0"/>
              <a:t>Lithium vacancy</a:t>
            </a:r>
          </a:p>
          <a:p>
            <a:endParaRPr lang="en-US" dirty="0" smtClean="0"/>
          </a:p>
          <a:p>
            <a:r>
              <a:rPr lang="en-US" dirty="0" smtClean="0"/>
              <a:t>Several anticipated radiation damage mechanisms:</a:t>
            </a:r>
          </a:p>
          <a:p>
            <a:pPr lvl="1"/>
            <a:r>
              <a:rPr lang="en-US" dirty="0" smtClean="0"/>
              <a:t>Displacement damage</a:t>
            </a:r>
          </a:p>
          <a:p>
            <a:pPr lvl="1"/>
            <a:r>
              <a:rPr lang="en-US" dirty="0" smtClean="0"/>
              <a:t>Vacancies</a:t>
            </a:r>
          </a:p>
          <a:p>
            <a:pPr lvl="1"/>
            <a:r>
              <a:rPr lang="en-US" dirty="0" smtClean="0"/>
              <a:t>Loops, clusters, etc.</a:t>
            </a:r>
          </a:p>
          <a:p>
            <a:pPr lvl="1"/>
            <a:r>
              <a:rPr lang="en-US" dirty="0" smtClean="0"/>
              <a:t>Interstitials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Heat transfer in </a:t>
            </a:r>
            <a:r>
              <a:rPr lang="en-US" dirty="0" smtClean="0"/>
              <a:t>ceramics depends on phonon transport along lattices</a:t>
            </a:r>
          </a:p>
          <a:p>
            <a:pPr lvl="1"/>
            <a:r>
              <a:rPr lang="en-US" dirty="0" smtClean="0"/>
              <a:t>Phonon scattering at defect sites will disrupt heat transfer</a:t>
            </a:r>
          </a:p>
          <a:p>
            <a:pPr lvl="1"/>
            <a:r>
              <a:rPr lang="en-US" dirty="0" smtClean="0"/>
              <a:t>Though up to ITER-relevant </a:t>
            </a:r>
            <a:r>
              <a:rPr lang="en-US" dirty="0" err="1" smtClean="0"/>
              <a:t>fluence</a:t>
            </a:r>
            <a:r>
              <a:rPr lang="en-US" dirty="0" smtClean="0"/>
              <a:t> (~10</a:t>
            </a:r>
            <a:r>
              <a:rPr lang="en-US" baseline="30000" dirty="0" smtClean="0"/>
              <a:t>24</a:t>
            </a:r>
            <a:r>
              <a:rPr lang="en-US" dirty="0" smtClean="0"/>
              <a:t> n/m</a:t>
            </a:r>
            <a:r>
              <a:rPr lang="en-US" baseline="30000" dirty="0" smtClean="0"/>
              <a:t>2</a:t>
            </a:r>
            <a:r>
              <a:rPr lang="en-US" dirty="0" smtClean="0"/>
              <a:t>), no significant reduction has been seen in some ceramics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547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 of Daughter Nuclides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Selling point of fusion is environmentally benign impact</a:t>
            </a:r>
          </a:p>
          <a:p>
            <a:endParaRPr lang="en-US" dirty="0"/>
          </a:p>
          <a:p>
            <a:r>
              <a:rPr lang="en-US" dirty="0" smtClean="0"/>
              <a:t>Choice of ceramic material must not abandon this ideal</a:t>
            </a:r>
          </a:p>
          <a:p>
            <a:pPr lvl="1"/>
            <a:r>
              <a:rPr lang="en-US" dirty="0" smtClean="0"/>
              <a:t>Long-lived daughter nuclides should be avoided</a:t>
            </a:r>
          </a:p>
          <a:p>
            <a:pPr lvl="1"/>
            <a:r>
              <a:rPr lang="en-US" dirty="0" smtClean="0"/>
              <a:t>Materials should meet requirements for near-surface burial as radioactive waste</a:t>
            </a:r>
          </a:p>
          <a:p>
            <a:endParaRPr lang="en-US" dirty="0" smtClean="0"/>
          </a:p>
          <a:p>
            <a:r>
              <a:rPr lang="en-US" dirty="0" smtClean="0"/>
              <a:t>Li</a:t>
            </a:r>
            <a:r>
              <a:rPr lang="en-US" baseline="-25000" dirty="0" smtClean="0"/>
              <a:t>2</a:t>
            </a:r>
            <a:r>
              <a:rPr lang="en-US" dirty="0" smtClean="0"/>
              <a:t>TiO</a:t>
            </a:r>
            <a:r>
              <a:rPr lang="en-US" baseline="-25000" dirty="0" smtClean="0"/>
              <a:t>3</a:t>
            </a:r>
            <a:r>
              <a:rPr lang="en-US" dirty="0" smtClean="0"/>
              <a:t> and Li</a:t>
            </a:r>
            <a:r>
              <a:rPr lang="en-US" baseline="-25000" dirty="0" smtClean="0"/>
              <a:t>4</a:t>
            </a:r>
            <a:r>
              <a:rPr lang="en-US" dirty="0" smtClean="0"/>
              <a:t>SiO</a:t>
            </a:r>
            <a:r>
              <a:rPr lang="en-US" baseline="-25000" dirty="0" smtClean="0"/>
              <a:t>4</a:t>
            </a:r>
            <a:r>
              <a:rPr lang="en-US" dirty="0" smtClean="0"/>
              <a:t> are most attractive from this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7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188" y="900541"/>
            <a:ext cx="7886700" cy="500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Example of wet-slurry droplet technique from NFRI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83968" y="241157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Mixing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424001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Shaping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968" y="5676927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Sintering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grpSp>
        <p:nvGrpSpPr>
          <p:cNvPr id="7" name="그룹 37"/>
          <p:cNvGrpSpPr/>
          <p:nvPr/>
        </p:nvGrpSpPr>
        <p:grpSpPr>
          <a:xfrm>
            <a:off x="549766" y="2042849"/>
            <a:ext cx="3446170" cy="3947661"/>
            <a:chOff x="444717" y="2042849"/>
            <a:chExt cx="3446170" cy="3947661"/>
          </a:xfrm>
        </p:grpSpPr>
        <p:sp>
          <p:nvSpPr>
            <p:cNvPr id="8" name="TextBox 7"/>
            <p:cNvSpPr txBox="1"/>
            <p:nvPr/>
          </p:nvSpPr>
          <p:spPr>
            <a:xfrm>
              <a:off x="444717" y="2051556"/>
              <a:ext cx="1618328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50" dirty="0" smtClean="0">
                  <a:solidFill>
                    <a:srgbClr val="3333FF"/>
                  </a:solidFill>
                  <a:cs typeface="Arial" pitchFamily="34" charset="0"/>
                </a:rPr>
                <a:t>Li</a:t>
              </a:r>
              <a:r>
                <a:rPr lang="en-US" altLang="ko-KR" sz="1600" b="1" spc="50" baseline="-25000" dirty="0" smtClean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r>
                <a:rPr lang="en-US" altLang="ko-KR" sz="1600" b="1" spc="50" dirty="0" smtClean="0">
                  <a:solidFill>
                    <a:srgbClr val="3333FF"/>
                  </a:solidFill>
                  <a:cs typeface="Arial" pitchFamily="34" charset="0"/>
                </a:rPr>
                <a:t>TiO</a:t>
              </a:r>
              <a:r>
                <a:rPr lang="en-US" altLang="ko-KR" sz="1600" b="1" spc="50" baseline="-25000" dirty="0" smtClean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r>
                <a:rPr lang="en-US" altLang="ko-KR" sz="1600" spc="50" dirty="0" smtClean="0">
                  <a:cs typeface="Arial" pitchFamily="34" charset="0"/>
                </a:rPr>
                <a:t> Powder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18817" y="2042849"/>
              <a:ext cx="1472070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50" dirty="0" smtClean="0">
                  <a:solidFill>
                    <a:srgbClr val="FF0000"/>
                  </a:solidFill>
                  <a:cs typeface="Arial" pitchFamily="34" charset="0"/>
                </a:rPr>
                <a:t>PVA</a:t>
              </a:r>
              <a:r>
                <a:rPr lang="en-US" altLang="ko-KR" sz="1600" spc="50" dirty="0" smtClean="0">
                  <a:cs typeface="Arial" pitchFamily="34" charset="0"/>
                </a:rPr>
                <a:t> Solution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6197" y="2834352"/>
              <a:ext cx="822661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Mixing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6754" y="3635732"/>
              <a:ext cx="2319866" cy="584775"/>
            </a:xfrm>
            <a:prstGeom prst="rect">
              <a:avLst/>
            </a:prstGeom>
            <a:gradFill>
              <a:gsLst>
                <a:gs pos="0">
                  <a:srgbClr val="FFC000">
                    <a:alpha val="50000"/>
                  </a:srgbClr>
                </a:gs>
                <a:gs pos="5000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Dropping into Glycerin</a:t>
              </a:r>
            </a:p>
            <a:p>
              <a:r>
                <a:rPr lang="en-US" altLang="ko-KR" sz="1600" spc="50" dirty="0" smtClean="0">
                  <a:cs typeface="Arial" pitchFamily="34" charset="0"/>
                </a:rPr>
                <a:t>including </a:t>
              </a:r>
              <a:r>
                <a:rPr lang="en-US" altLang="ko-KR" sz="1600" b="1" spc="50" dirty="0" smtClean="0">
                  <a:solidFill>
                    <a:srgbClr val="FF0000"/>
                  </a:solidFill>
                  <a:cs typeface="Arial" pitchFamily="34" charset="0"/>
                </a:rPr>
                <a:t>Boric Acid</a:t>
              </a:r>
              <a:endParaRPr lang="ko-KR" altLang="en-US" sz="1600" b="1" spc="50" dirty="0" smtClean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2732" y="4819218"/>
              <a:ext cx="803425" cy="338554"/>
            </a:xfrm>
            <a:prstGeom prst="rect">
              <a:avLst/>
            </a:prstGeom>
            <a:gradFill>
              <a:gsLst>
                <a:gs pos="0">
                  <a:srgbClr val="FFC000">
                    <a:alpha val="50000"/>
                  </a:srgbClr>
                </a:gs>
                <a:gs pos="5000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Drying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08821" y="5651956"/>
              <a:ext cx="1069395" cy="338554"/>
            </a:xfrm>
            <a:prstGeom prst="rect">
              <a:avLst/>
            </a:prstGeom>
            <a:gradFill>
              <a:gsLst>
                <a:gs pos="1000">
                  <a:srgbClr val="FF0000">
                    <a:alpha val="50000"/>
                  </a:srgbClr>
                </a:gs>
                <a:gs pos="50000">
                  <a:srgbClr val="FF0000"/>
                </a:gs>
                <a:gs pos="100000">
                  <a:srgbClr val="FF0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Sintering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cxnSp>
          <p:nvCxnSpPr>
            <p:cNvPr id="14" name="꺾인 연결선 13"/>
            <p:cNvCxnSpPr>
              <a:stCxn id="8" idx="2"/>
              <a:endCxn id="10" idx="1"/>
            </p:cNvCxnSpPr>
            <p:nvPr/>
          </p:nvCxnSpPr>
          <p:spPr bwMode="auto">
            <a:xfrm rot="16200000" flipH="1">
              <a:off x="1238280" y="2405711"/>
              <a:ext cx="613519" cy="582316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" name="꺾인 연결선 14"/>
            <p:cNvCxnSpPr>
              <a:stCxn id="9" idx="2"/>
              <a:endCxn id="10" idx="3"/>
            </p:cNvCxnSpPr>
            <p:nvPr/>
          </p:nvCxnSpPr>
          <p:spPr bwMode="auto">
            <a:xfrm rot="5400000">
              <a:off x="2595742" y="2444519"/>
              <a:ext cx="622226" cy="49599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" name="직선 화살표 연결선 15"/>
            <p:cNvCxnSpPr>
              <a:stCxn id="10" idx="2"/>
              <a:endCxn id="11" idx="0"/>
            </p:cNvCxnSpPr>
            <p:nvPr/>
          </p:nvCxnSpPr>
          <p:spPr bwMode="auto">
            <a:xfrm flipH="1">
              <a:off x="2226687" y="3172906"/>
              <a:ext cx="20841" cy="4628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직선 화살표 연결선 16"/>
            <p:cNvCxnSpPr>
              <a:stCxn id="11" idx="2"/>
              <a:endCxn id="12" idx="0"/>
            </p:cNvCxnSpPr>
            <p:nvPr/>
          </p:nvCxnSpPr>
          <p:spPr bwMode="auto">
            <a:xfrm flipH="1">
              <a:off x="2224445" y="4220507"/>
              <a:ext cx="2242" cy="5987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직선 화살표 연결선 17"/>
            <p:cNvCxnSpPr>
              <a:stCxn id="12" idx="2"/>
              <a:endCxn id="13" idx="0"/>
            </p:cNvCxnSpPr>
            <p:nvPr/>
          </p:nvCxnSpPr>
          <p:spPr bwMode="auto">
            <a:xfrm>
              <a:off x="2224445" y="5157772"/>
              <a:ext cx="19074" cy="4941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" name="오른쪽 중괄호 18"/>
          <p:cNvSpPr/>
          <p:nvPr/>
        </p:nvSpPr>
        <p:spPr bwMode="auto">
          <a:xfrm>
            <a:off x="4139952" y="1988840"/>
            <a:ext cx="144016" cy="1214844"/>
          </a:xfrm>
          <a:prstGeom prst="rightBrac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0" name="오른쪽 중괄호 19"/>
          <p:cNvSpPr/>
          <p:nvPr/>
        </p:nvSpPr>
        <p:spPr bwMode="auto">
          <a:xfrm>
            <a:off x="4139952" y="3548162"/>
            <a:ext cx="144016" cy="1753046"/>
          </a:xfrm>
          <a:prstGeom prst="rightBr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1" name="오른쪽 중괄호 20"/>
          <p:cNvSpPr/>
          <p:nvPr/>
        </p:nvSpPr>
        <p:spPr bwMode="auto">
          <a:xfrm>
            <a:off x="4139952" y="5557882"/>
            <a:ext cx="144016" cy="607422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1985" y="1506270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u="sng" spc="50" dirty="0" smtClean="0">
                <a:ea typeface="+mn-ea"/>
                <a:cs typeface="Arial" pitchFamily="34" charset="0"/>
              </a:rPr>
              <a:t>Fabrication Process</a:t>
            </a:r>
            <a:endParaRPr lang="ko-KR" altLang="en-US" sz="1600" u="sng" spc="50" dirty="0" smtClean="0">
              <a:ea typeface="+mn-ea"/>
              <a:cs typeface="Arial" pitchFamily="34" charset="0"/>
            </a:endParaRPr>
          </a:p>
        </p:txBody>
      </p:sp>
      <p:grpSp>
        <p:nvGrpSpPr>
          <p:cNvPr id="23" name="그룹 27"/>
          <p:cNvGrpSpPr/>
          <p:nvPr/>
        </p:nvGrpSpPr>
        <p:grpSpPr>
          <a:xfrm>
            <a:off x="5436096" y="1844824"/>
            <a:ext cx="2284597" cy="1717948"/>
            <a:chOff x="755576" y="2276872"/>
            <a:chExt cx="2284597" cy="1717948"/>
          </a:xfrm>
        </p:grpSpPr>
        <p:grpSp>
          <p:nvGrpSpPr>
            <p:cNvPr id="24" name="그룹 28"/>
            <p:cNvGrpSpPr/>
            <p:nvPr/>
          </p:nvGrpSpPr>
          <p:grpSpPr>
            <a:xfrm>
              <a:off x="827584" y="2538462"/>
              <a:ext cx="1166027" cy="1394594"/>
              <a:chOff x="467544" y="2538462"/>
              <a:chExt cx="1166027" cy="1394594"/>
            </a:xfrm>
          </p:grpSpPr>
          <p:pic>
            <p:nvPicPr>
              <p:cNvPr id="27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2733286"/>
                <a:ext cx="1166027" cy="11997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51954" y="3444261"/>
                <a:ext cx="92044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PVA Solution</a:t>
                </a:r>
                <a:endParaRPr lang="ko-KR" altLang="en-US" sz="900" b="1" spc="50" dirty="0" smtClean="0"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34833" y="2538462"/>
                <a:ext cx="103162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Li</a:t>
                </a:r>
                <a:r>
                  <a:rPr lang="en-US" altLang="ko-KR" sz="900" b="1" spc="50" baseline="-25000" dirty="0" smtClean="0">
                    <a:ea typeface="+mn-ea"/>
                    <a:cs typeface="Arial" pitchFamily="34" charset="0"/>
                  </a:rPr>
                  <a:t>2</a:t>
                </a:r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TiO</a:t>
                </a:r>
                <a:r>
                  <a:rPr lang="en-US" altLang="ko-KR" sz="900" b="1" spc="50" baseline="-25000" dirty="0" smtClean="0">
                    <a:ea typeface="+mn-ea"/>
                    <a:cs typeface="Arial" pitchFamily="34" charset="0"/>
                  </a:rPr>
                  <a:t>3</a:t>
                </a:r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 Powder</a:t>
                </a:r>
                <a:endParaRPr lang="ko-KR" altLang="en-US" sz="900" b="1" spc="50" dirty="0" smtClean="0">
                  <a:ea typeface="+mn-ea"/>
                  <a:cs typeface="Arial" pitchFamily="34" charset="0"/>
                </a:endParaRPr>
              </a:p>
            </p:txBody>
          </p:sp>
        </p:grpSp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276872"/>
              <a:ext cx="1060461" cy="1717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30"/>
            <p:cNvSpPr/>
            <p:nvPr/>
          </p:nvSpPr>
          <p:spPr bwMode="auto">
            <a:xfrm>
              <a:off x="755576" y="2297906"/>
              <a:ext cx="2284597" cy="1696914"/>
            </a:xfrm>
            <a:prstGeom prst="rect">
              <a:avLst/>
            </a:prstGeom>
            <a:noFill/>
            <a:ln w="19050" algn="ctr">
              <a:solidFill>
                <a:srgbClr val="66CCFF"/>
              </a:solidFill>
              <a:round/>
              <a:headEnd/>
              <a:tailEnd/>
            </a:ln>
          </p:spPr>
          <p:txBody>
            <a:bodyPr wrap="none" lIns="91428" tIns="45715" rIns="91428" bIns="45715" rtlCol="0" anchor="ctr"/>
            <a:lstStyle/>
            <a:p>
              <a:pPr algn="l" fontAlgn="base">
                <a:lnSpc>
                  <a:spcPct val="130000"/>
                </a:lnSpc>
                <a:spcBef>
                  <a:spcPct val="0"/>
                </a:spcBef>
              </a:pPr>
              <a:endParaRPr lang="ko-KR" alt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그룹 36"/>
          <p:cNvGrpSpPr/>
          <p:nvPr/>
        </p:nvGrpSpPr>
        <p:grpSpPr>
          <a:xfrm>
            <a:off x="5436096" y="3815805"/>
            <a:ext cx="2018257" cy="1495433"/>
            <a:chOff x="5724128" y="3610025"/>
            <a:chExt cx="2018257" cy="1495433"/>
          </a:xfrm>
        </p:grpSpPr>
        <p:sp>
          <p:nvSpPr>
            <p:cNvPr id="31" name="직사각형 34"/>
            <p:cNvSpPr/>
            <p:nvPr/>
          </p:nvSpPr>
          <p:spPr bwMode="auto">
            <a:xfrm>
              <a:off x="5729963" y="3610025"/>
              <a:ext cx="2012422" cy="1495433"/>
            </a:xfrm>
            <a:prstGeom prst="rect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91428" tIns="45715" rIns="91428" bIns="45715" rtlCol="0" anchor="ctr"/>
            <a:lstStyle/>
            <a:p>
              <a:pPr algn="l" fontAlgn="base">
                <a:lnSpc>
                  <a:spcPct val="130000"/>
                </a:lnSpc>
                <a:spcBef>
                  <a:spcPct val="0"/>
                </a:spcBef>
              </a:pPr>
              <a:endParaRPr lang="ko-KR" alt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746919"/>
              <a:ext cx="2018256" cy="1324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5334256" y="6015481"/>
            <a:ext cx="3577275" cy="646331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Any feasible technique must be able to scale to industrial production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460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67" y="2948300"/>
            <a:ext cx="5137733" cy="3834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Neutron Multiplication in Solid Breeders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beryllium reactions have the possibility to produce tritium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/>
                        <m:t>𝑛</m:t>
                      </m:r>
                      <m:r>
                        <a:rPr lang="en-US" smtClean="0"/>
                        <m:t>+</m:t>
                      </m:r>
                      <m:sPre>
                        <m:sPrePr>
                          <m:ctrlPr>
                            <a:rPr lang="en-US" smtClean="0"/>
                          </m:ctrlPr>
                        </m:sPrePr>
                        <m:sub>
                          <m:r>
                            <a:rPr lang="en-US" smtClean="0"/>
                            <m:t>4</m:t>
                          </m:r>
                        </m:sub>
                        <m:sup>
                          <m:r>
                            <a:rPr lang="en-US" smtClean="0"/>
                            <m:t>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mtClean="0"/>
                            <m:t>Be</m:t>
                          </m:r>
                        </m:e>
                      </m:sPre>
                      <m:r>
                        <m:rPr>
                          <m:aln/>
                        </m:rPr>
                        <a:rPr lang="en-US" smtClean="0"/>
                        <m:t>→</m:t>
                      </m:r>
                      <m:r>
                        <a:rPr lang="en-US" smtClean="0"/>
                        <m:t>2</m:t>
                      </m:r>
                      <m:r>
                        <a:rPr lang="en-US" smtClean="0"/>
                        <m:t>𝛼</m:t>
                      </m:r>
                      <m:r>
                        <a:rPr lang="en-US" smtClean="0"/>
                        <m:t>+2</m:t>
                      </m:r>
                      <m:r>
                        <a:rPr lang="en-US" smtClean="0"/>
                        <m:t>𝑛</m:t>
                      </m:r>
                      <m:r>
                        <a:rPr lang="en-US" smtClean="0"/>
                        <m:t>+</m:t>
                      </m:r>
                      <m:r>
                        <a:rPr lang="en-US" smtClean="0"/>
                        <m:t>𝑇</m:t>
                      </m:r>
                    </m:oMath>
                    <m:oMath xmlns:m="http://schemas.openxmlformats.org/officeDocument/2006/math">
                      <m:r>
                        <a:rPr lang="en-US"/>
                        <m:t>𝑛</m:t>
                      </m:r>
                      <m:r>
                        <a:rPr lang="en-US"/>
                        <m:t>+</m:t>
                      </m:r>
                      <m:sPre>
                        <m:sPrePr>
                          <m:ctrlPr>
                            <a:rPr lang="en-US"/>
                          </m:ctrlPr>
                        </m:sPrePr>
                        <m:sub>
                          <m:r>
                            <a:rPr lang="en-US"/>
                            <m:t>4</m:t>
                          </m:r>
                        </m:sub>
                        <m:sup>
                          <m:r>
                            <a:rPr lang="en-US"/>
                            <m:t>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/>
                            <m:t>Be</m:t>
                          </m:r>
                        </m:e>
                      </m:sPre>
                      <m:r>
                        <m:rPr>
                          <m:aln/>
                        </m:rPr>
                        <a:rPr lang="en-US"/>
                        <m:t>→</m:t>
                      </m:r>
                      <m:r>
                        <a:rPr lang="en-US"/>
                        <m:t>𝛼</m:t>
                      </m:r>
                      <m:r>
                        <a:rPr lang="en-US"/>
                        <m:t>+</m:t>
                      </m:r>
                      <m:sPre>
                        <m:sPrePr>
                          <m:ctrlPr>
                            <a:rPr lang="en-US"/>
                          </m:ctrlPr>
                        </m:sPrePr>
                        <m:sub>
                          <m:r>
                            <a:rPr lang="en-US"/>
                            <m:t>2</m:t>
                          </m:r>
                        </m:sub>
                        <m:sup>
                          <m:r>
                            <a:rPr lang="en-US"/>
                            <m:t>6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/>
                            <m:t>He</m:t>
                          </m:r>
                        </m:e>
                      </m:sPre>
                    </m:oMath>
                  </m:oMathPara>
                </a14:m>
                <a:endParaRPr lang="en-US" dirty="0" smtClean="0"/>
              </a:p>
              <a:p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melt</a:t>
                </a:r>
                <a:r>
                  <a:rPr lang="en-US" dirty="0" smtClean="0"/>
                  <a:t> = 1250 C</a:t>
                </a:r>
              </a:p>
              <a:p>
                <a:pPr lvl="1"/>
                <a:r>
                  <a:rPr lang="en-US" dirty="0" smtClean="0"/>
                  <a:t>Exist as solid form</a:t>
                </a:r>
              </a:p>
              <a:p>
                <a:r>
                  <a:rPr lang="en-US" dirty="0" smtClean="0"/>
                  <a:t>Corrosion concerns</a:t>
                </a:r>
              </a:p>
              <a:p>
                <a:r>
                  <a:rPr lang="en-US" dirty="0" smtClean="0"/>
                  <a:t>Beryllium poisoning</a:t>
                </a:r>
              </a:p>
              <a:p>
                <a:r>
                  <a:rPr lang="en-US" dirty="0" smtClean="0"/>
                  <a:t>Tritium inventory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76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neutron multiplication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advantages of Be</a:t>
            </a:r>
            <a:r>
              <a:rPr lang="en-US" baseline="-25000" dirty="0" smtClean="0"/>
              <a:t>12</a:t>
            </a:r>
            <a:r>
              <a:rPr lang="en-US" dirty="0" smtClean="0"/>
              <a:t>Ti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More compatible with steel than Be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Less swelling than Be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 inventory is significantly lower than Be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 Be density maintains n multiplication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Option for mixing with ceramic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6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Solid Breeder Analysis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Solid Breeder Thermal Management and Temperature Window</a:t>
            </a:r>
          </a:p>
          <a:p>
            <a:r>
              <a:rPr lang="en-US" dirty="0" smtClean="0"/>
              <a:t>Purge Gas &amp; Coolant</a:t>
            </a:r>
          </a:p>
          <a:p>
            <a:r>
              <a:rPr lang="en-US" dirty="0" smtClean="0"/>
              <a:t>Phenomenological Models of Packed Beds</a:t>
            </a:r>
          </a:p>
          <a:p>
            <a:r>
              <a:rPr lang="en-US" dirty="0" smtClean="0"/>
              <a:t>Continuum Modeling of Packed Beds</a:t>
            </a:r>
          </a:p>
          <a:p>
            <a:r>
              <a:rPr lang="en-US" dirty="0" smtClean="0"/>
              <a:t>Discrete Element Modeling of Packed Beds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7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Japanese </a:t>
            </a:r>
            <a:r>
              <a:rPr lang="en-US" dirty="0" smtClean="0"/>
              <a:t>solid </a:t>
            </a:r>
            <a:r>
              <a:rPr lang="en-US" dirty="0" smtClean="0"/>
              <a:t>breeder</a:t>
            </a:r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012944" y="1813801"/>
            <a:ext cx="4075113" cy="4491037"/>
            <a:chOff x="3492281" y="1301750"/>
            <a:chExt cx="4075332" cy="449103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338" y="1301750"/>
              <a:ext cx="3714750" cy="449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584825" y="4144675"/>
              <a:ext cx="90" cy="3895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5875338" y="3138488"/>
              <a:ext cx="1692275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8" name="AutoShape 285"/>
            <p:cNvSpPr>
              <a:spLocks noChangeArrowheads="1"/>
            </p:cNvSpPr>
            <p:nvPr/>
          </p:nvSpPr>
          <p:spPr bwMode="auto">
            <a:xfrm rot="-1747294">
              <a:off x="3492281" y="4244975"/>
              <a:ext cx="712787" cy="539750"/>
            </a:xfrm>
            <a:custGeom>
              <a:avLst/>
              <a:gdLst>
                <a:gd name="T0" fmla="*/ 534590 w 21600"/>
                <a:gd name="T1" fmla="*/ 0 h 21600"/>
                <a:gd name="T2" fmla="*/ 0 w 21600"/>
                <a:gd name="T3" fmla="*/ 269875 h 21600"/>
                <a:gd name="T4" fmla="*/ 534590 w 21600"/>
                <a:gd name="T5" fmla="*/ 539750 h 21600"/>
                <a:gd name="T6" fmla="*/ 712787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AutoShape 286"/>
            <p:cNvSpPr>
              <a:spLocks noChangeArrowheads="1"/>
            </p:cNvSpPr>
            <p:nvPr/>
          </p:nvSpPr>
          <p:spPr bwMode="auto">
            <a:xfrm rot="-1747294">
              <a:off x="4055843" y="4567238"/>
              <a:ext cx="712788" cy="539750"/>
            </a:xfrm>
            <a:custGeom>
              <a:avLst/>
              <a:gdLst>
                <a:gd name="T0" fmla="*/ 534591 w 21600"/>
                <a:gd name="T1" fmla="*/ 0 h 21600"/>
                <a:gd name="T2" fmla="*/ 0 w 21600"/>
                <a:gd name="T3" fmla="*/ 269875 h 21600"/>
                <a:gd name="T4" fmla="*/ 534591 w 21600"/>
                <a:gd name="T5" fmla="*/ 539750 h 21600"/>
                <a:gd name="T6" fmla="*/ 712788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287"/>
            <p:cNvSpPr>
              <a:spLocks noChangeArrowheads="1"/>
            </p:cNvSpPr>
            <p:nvPr/>
          </p:nvSpPr>
          <p:spPr bwMode="auto">
            <a:xfrm rot="-1747294">
              <a:off x="4633693" y="4886325"/>
              <a:ext cx="712788" cy="539750"/>
            </a:xfrm>
            <a:custGeom>
              <a:avLst/>
              <a:gdLst>
                <a:gd name="T0" fmla="*/ 534591 w 21600"/>
                <a:gd name="T1" fmla="*/ 0 h 21600"/>
                <a:gd name="T2" fmla="*/ 0 w 21600"/>
                <a:gd name="T3" fmla="*/ 269875 h 21600"/>
                <a:gd name="T4" fmla="*/ 534591 w 21600"/>
                <a:gd name="T5" fmla="*/ 539750 h 21600"/>
                <a:gd name="T6" fmla="*/ 712788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0" name="Group 14"/>
          <p:cNvGrpSpPr>
            <a:grpSpLocks/>
          </p:cNvGrpSpPr>
          <p:nvPr/>
        </p:nvGrpSpPr>
        <p:grpSpPr bwMode="auto">
          <a:xfrm>
            <a:off x="5105175" y="1934894"/>
            <a:ext cx="2375588" cy="2098112"/>
            <a:chOff x="1803" y="1202"/>
            <a:chExt cx="976" cy="862"/>
          </a:xfrm>
        </p:grpSpPr>
        <p:sp>
          <p:nvSpPr>
            <p:cNvPr id="281" name="Line 15"/>
            <p:cNvSpPr>
              <a:spLocks noChangeAspect="1" noChangeShapeType="1"/>
            </p:cNvSpPr>
            <p:nvPr/>
          </p:nvSpPr>
          <p:spPr bwMode="auto">
            <a:xfrm>
              <a:off x="1803" y="1855"/>
              <a:ext cx="367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282" name="Line 16"/>
            <p:cNvSpPr>
              <a:spLocks noChangeAspect="1" noChangeShapeType="1"/>
            </p:cNvSpPr>
            <p:nvPr/>
          </p:nvSpPr>
          <p:spPr bwMode="auto">
            <a:xfrm>
              <a:off x="1806" y="1565"/>
              <a:ext cx="367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283" name="Freeform 17"/>
            <p:cNvSpPr>
              <a:spLocks noChangeAspect="1"/>
            </p:cNvSpPr>
            <p:nvPr/>
          </p:nvSpPr>
          <p:spPr bwMode="auto">
            <a:xfrm flipH="1">
              <a:off x="2694" y="1427"/>
              <a:ext cx="71" cy="52"/>
            </a:xfrm>
            <a:custGeom>
              <a:avLst/>
              <a:gdLst>
                <a:gd name="T0" fmla="*/ 0 w 128"/>
                <a:gd name="T1" fmla="*/ 14 h 94"/>
                <a:gd name="T2" fmla="*/ 24 w 128"/>
                <a:gd name="T3" fmla="*/ 0 h 94"/>
                <a:gd name="T4" fmla="*/ 60 w 128"/>
                <a:gd name="T5" fmla="*/ 2 h 94"/>
                <a:gd name="T6" fmla="*/ 92 w 128"/>
                <a:gd name="T7" fmla="*/ 14 h 94"/>
                <a:gd name="T8" fmla="*/ 116 w 128"/>
                <a:gd name="T9" fmla="*/ 23 h 94"/>
                <a:gd name="T10" fmla="*/ 128 w 128"/>
                <a:gd name="T11" fmla="*/ 54 h 94"/>
                <a:gd name="T12" fmla="*/ 120 w 128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94">
                  <a:moveTo>
                    <a:pt x="0" y="14"/>
                  </a:moveTo>
                  <a:lnTo>
                    <a:pt x="24" y="0"/>
                  </a:lnTo>
                  <a:lnTo>
                    <a:pt x="60" y="2"/>
                  </a:lnTo>
                  <a:lnTo>
                    <a:pt x="92" y="14"/>
                  </a:lnTo>
                  <a:lnTo>
                    <a:pt x="116" y="23"/>
                  </a:lnTo>
                  <a:lnTo>
                    <a:pt x="128" y="54"/>
                  </a:lnTo>
                  <a:lnTo>
                    <a:pt x="120" y="9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8"/>
            <p:cNvSpPr>
              <a:spLocks noChangeAspect="1"/>
            </p:cNvSpPr>
            <p:nvPr/>
          </p:nvSpPr>
          <p:spPr bwMode="auto">
            <a:xfrm flipH="1">
              <a:off x="2711" y="1441"/>
              <a:ext cx="39" cy="31"/>
            </a:xfrm>
            <a:custGeom>
              <a:avLst/>
              <a:gdLst>
                <a:gd name="T0" fmla="*/ 0 w 72"/>
                <a:gd name="T1" fmla="*/ 12 h 55"/>
                <a:gd name="T2" fmla="*/ 16 w 72"/>
                <a:gd name="T3" fmla="*/ 0 h 55"/>
                <a:gd name="T4" fmla="*/ 32 w 72"/>
                <a:gd name="T5" fmla="*/ 2 h 55"/>
                <a:gd name="T6" fmla="*/ 56 w 72"/>
                <a:gd name="T7" fmla="*/ 10 h 55"/>
                <a:gd name="T8" fmla="*/ 72 w 72"/>
                <a:gd name="T9" fmla="*/ 26 h 55"/>
                <a:gd name="T10" fmla="*/ 63 w 72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5">
                  <a:moveTo>
                    <a:pt x="0" y="12"/>
                  </a:moveTo>
                  <a:lnTo>
                    <a:pt x="16" y="0"/>
                  </a:lnTo>
                  <a:lnTo>
                    <a:pt x="32" y="2"/>
                  </a:lnTo>
                  <a:lnTo>
                    <a:pt x="56" y="10"/>
                  </a:lnTo>
                  <a:lnTo>
                    <a:pt x="72" y="26"/>
                  </a:lnTo>
                  <a:lnTo>
                    <a:pt x="63" y="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9"/>
            <p:cNvSpPr>
              <a:spLocks noChangeAspect="1"/>
            </p:cNvSpPr>
            <p:nvPr/>
          </p:nvSpPr>
          <p:spPr bwMode="auto">
            <a:xfrm flipH="1">
              <a:off x="2700" y="1472"/>
              <a:ext cx="15" cy="268"/>
            </a:xfrm>
            <a:custGeom>
              <a:avLst/>
              <a:gdLst>
                <a:gd name="T0" fmla="*/ 0 w 15"/>
                <a:gd name="T1" fmla="*/ 0 h 261"/>
                <a:gd name="T2" fmla="*/ 15 w 15"/>
                <a:gd name="T3" fmla="*/ 15 h 261"/>
                <a:gd name="T4" fmla="*/ 15 w 15"/>
                <a:gd name="T5" fmla="*/ 261 h 261"/>
                <a:gd name="T6" fmla="*/ 0 w 15"/>
                <a:gd name="T7" fmla="*/ 261 h 261"/>
                <a:gd name="T8" fmla="*/ 0 w 15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1">
                  <a:moveTo>
                    <a:pt x="0" y="0"/>
                  </a:moveTo>
                  <a:lnTo>
                    <a:pt x="15" y="15"/>
                  </a:lnTo>
                  <a:lnTo>
                    <a:pt x="15" y="261"/>
                  </a:lnTo>
                  <a:lnTo>
                    <a:pt x="0" y="26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20"/>
            <p:cNvSpPr>
              <a:spLocks noChangeAspect="1"/>
            </p:cNvSpPr>
            <p:nvPr/>
          </p:nvSpPr>
          <p:spPr bwMode="auto">
            <a:xfrm flipH="1">
              <a:off x="2747" y="1440"/>
              <a:ext cx="17" cy="285"/>
            </a:xfrm>
            <a:custGeom>
              <a:avLst/>
              <a:gdLst>
                <a:gd name="T0" fmla="*/ 0 w 15"/>
                <a:gd name="T1" fmla="*/ 0 h 277"/>
                <a:gd name="T2" fmla="*/ 15 w 15"/>
                <a:gd name="T3" fmla="*/ 15 h 277"/>
                <a:gd name="T4" fmla="*/ 15 w 15"/>
                <a:gd name="T5" fmla="*/ 277 h 277"/>
                <a:gd name="T6" fmla="*/ 0 w 15"/>
                <a:gd name="T7" fmla="*/ 262 h 277"/>
                <a:gd name="T8" fmla="*/ 0 w 15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7">
                  <a:moveTo>
                    <a:pt x="0" y="0"/>
                  </a:moveTo>
                  <a:lnTo>
                    <a:pt x="15" y="15"/>
                  </a:lnTo>
                  <a:lnTo>
                    <a:pt x="15" y="277"/>
                  </a:lnTo>
                  <a:lnTo>
                    <a:pt x="0" y="26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21"/>
            <p:cNvSpPr>
              <a:spLocks noChangeAspect="1"/>
            </p:cNvSpPr>
            <p:nvPr/>
          </p:nvSpPr>
          <p:spPr bwMode="auto">
            <a:xfrm flipH="1">
              <a:off x="2399" y="1609"/>
              <a:ext cx="62" cy="49"/>
            </a:xfrm>
            <a:custGeom>
              <a:avLst/>
              <a:gdLst>
                <a:gd name="T0" fmla="*/ 0 w 112"/>
                <a:gd name="T1" fmla="*/ 12 h 88"/>
                <a:gd name="T2" fmla="*/ 24 w 112"/>
                <a:gd name="T3" fmla="*/ 0 h 88"/>
                <a:gd name="T4" fmla="*/ 54 w 112"/>
                <a:gd name="T5" fmla="*/ 2 h 88"/>
                <a:gd name="T6" fmla="*/ 78 w 112"/>
                <a:gd name="T7" fmla="*/ 8 h 88"/>
                <a:gd name="T8" fmla="*/ 104 w 112"/>
                <a:gd name="T9" fmla="*/ 22 h 88"/>
                <a:gd name="T10" fmla="*/ 112 w 112"/>
                <a:gd name="T11" fmla="*/ 50 h 88"/>
                <a:gd name="T12" fmla="*/ 110 w 112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88">
                  <a:moveTo>
                    <a:pt x="0" y="12"/>
                  </a:moveTo>
                  <a:lnTo>
                    <a:pt x="24" y="0"/>
                  </a:lnTo>
                  <a:lnTo>
                    <a:pt x="54" y="2"/>
                  </a:lnTo>
                  <a:lnTo>
                    <a:pt x="78" y="8"/>
                  </a:lnTo>
                  <a:lnTo>
                    <a:pt x="104" y="22"/>
                  </a:lnTo>
                  <a:lnTo>
                    <a:pt x="112" y="50"/>
                  </a:lnTo>
                  <a:lnTo>
                    <a:pt x="110" y="8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22"/>
            <p:cNvSpPr>
              <a:spLocks noChangeAspect="1"/>
            </p:cNvSpPr>
            <p:nvPr/>
          </p:nvSpPr>
          <p:spPr bwMode="auto">
            <a:xfrm flipH="1">
              <a:off x="2411" y="1623"/>
              <a:ext cx="37" cy="25"/>
            </a:xfrm>
            <a:custGeom>
              <a:avLst/>
              <a:gdLst>
                <a:gd name="T0" fmla="*/ 0 w 66"/>
                <a:gd name="T1" fmla="*/ 8 h 44"/>
                <a:gd name="T2" fmla="*/ 18 w 66"/>
                <a:gd name="T3" fmla="*/ 0 h 44"/>
                <a:gd name="T4" fmla="*/ 46 w 66"/>
                <a:gd name="T5" fmla="*/ 4 h 44"/>
                <a:gd name="T6" fmla="*/ 66 w 66"/>
                <a:gd name="T7" fmla="*/ 12 h 44"/>
                <a:gd name="T8" fmla="*/ 64 w 66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4">
                  <a:moveTo>
                    <a:pt x="0" y="8"/>
                  </a:moveTo>
                  <a:lnTo>
                    <a:pt x="18" y="0"/>
                  </a:lnTo>
                  <a:lnTo>
                    <a:pt x="46" y="4"/>
                  </a:lnTo>
                  <a:lnTo>
                    <a:pt x="66" y="12"/>
                  </a:lnTo>
                  <a:lnTo>
                    <a:pt x="64" y="4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3"/>
            <p:cNvSpPr>
              <a:spLocks noChangeAspect="1"/>
            </p:cNvSpPr>
            <p:nvPr/>
          </p:nvSpPr>
          <p:spPr bwMode="auto">
            <a:xfrm flipH="1">
              <a:off x="2402" y="1646"/>
              <a:ext cx="16" cy="269"/>
            </a:xfrm>
            <a:custGeom>
              <a:avLst/>
              <a:gdLst>
                <a:gd name="T0" fmla="*/ 0 w 15"/>
                <a:gd name="T1" fmla="*/ 0 h 262"/>
                <a:gd name="T2" fmla="*/ 15 w 15"/>
                <a:gd name="T3" fmla="*/ 15 h 262"/>
                <a:gd name="T4" fmla="*/ 15 w 15"/>
                <a:gd name="T5" fmla="*/ 262 h 262"/>
                <a:gd name="T6" fmla="*/ 0 w 15"/>
                <a:gd name="T7" fmla="*/ 262 h 262"/>
                <a:gd name="T8" fmla="*/ 0 w 15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2">
                  <a:moveTo>
                    <a:pt x="0" y="0"/>
                  </a:moveTo>
                  <a:lnTo>
                    <a:pt x="15" y="15"/>
                  </a:lnTo>
                  <a:lnTo>
                    <a:pt x="15" y="262"/>
                  </a:lnTo>
                  <a:lnTo>
                    <a:pt x="0" y="26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4"/>
            <p:cNvSpPr>
              <a:spLocks noChangeAspect="1"/>
            </p:cNvSpPr>
            <p:nvPr/>
          </p:nvSpPr>
          <p:spPr bwMode="auto">
            <a:xfrm flipH="1">
              <a:off x="2449" y="1614"/>
              <a:ext cx="16" cy="285"/>
            </a:xfrm>
            <a:custGeom>
              <a:avLst/>
              <a:gdLst>
                <a:gd name="T0" fmla="*/ 0 w 27"/>
                <a:gd name="T1" fmla="*/ 0 h 513"/>
                <a:gd name="T2" fmla="*/ 27 w 27"/>
                <a:gd name="T3" fmla="*/ 30 h 513"/>
                <a:gd name="T4" fmla="*/ 27 w 27"/>
                <a:gd name="T5" fmla="*/ 513 h 513"/>
                <a:gd name="T6" fmla="*/ 0 w 27"/>
                <a:gd name="T7" fmla="*/ 498 h 513"/>
                <a:gd name="T8" fmla="*/ 0 w 27"/>
                <a:gd name="T9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13">
                  <a:moveTo>
                    <a:pt x="0" y="0"/>
                  </a:moveTo>
                  <a:lnTo>
                    <a:pt x="27" y="30"/>
                  </a:lnTo>
                  <a:lnTo>
                    <a:pt x="27" y="513"/>
                  </a:lnTo>
                  <a:lnTo>
                    <a:pt x="0" y="49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Line 25"/>
            <p:cNvSpPr>
              <a:spLocks noChangeAspect="1" noChangeShapeType="1"/>
            </p:cNvSpPr>
            <p:nvPr/>
          </p:nvSpPr>
          <p:spPr bwMode="auto">
            <a:xfrm>
              <a:off x="2402" y="1249"/>
              <a:ext cx="298" cy="1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Line 26"/>
            <p:cNvSpPr>
              <a:spLocks noChangeAspect="1" noChangeShapeType="1"/>
            </p:cNvSpPr>
            <p:nvPr/>
          </p:nvSpPr>
          <p:spPr bwMode="auto">
            <a:xfrm>
              <a:off x="2103" y="1424"/>
              <a:ext cx="315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Oval 27"/>
            <p:cNvSpPr>
              <a:spLocks noChangeAspect="1" noChangeArrowheads="1"/>
            </p:cNvSpPr>
            <p:nvPr/>
          </p:nvSpPr>
          <p:spPr bwMode="auto">
            <a:xfrm flipH="1">
              <a:off x="2245" y="1534"/>
              <a:ext cx="110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Oval 28"/>
            <p:cNvSpPr>
              <a:spLocks noChangeAspect="1" noChangeArrowheads="1"/>
            </p:cNvSpPr>
            <p:nvPr/>
          </p:nvSpPr>
          <p:spPr bwMode="auto">
            <a:xfrm flipH="1">
              <a:off x="2527" y="1345"/>
              <a:ext cx="110" cy="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Oval 29"/>
            <p:cNvSpPr>
              <a:spLocks noChangeAspect="1" noChangeArrowheads="1"/>
            </p:cNvSpPr>
            <p:nvPr/>
          </p:nvSpPr>
          <p:spPr bwMode="auto">
            <a:xfrm flipH="1">
              <a:off x="2402" y="1281"/>
              <a:ext cx="110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Oval 30"/>
            <p:cNvSpPr>
              <a:spLocks noChangeAspect="1" noChangeArrowheads="1"/>
            </p:cNvSpPr>
            <p:nvPr/>
          </p:nvSpPr>
          <p:spPr bwMode="auto">
            <a:xfrm flipH="1">
              <a:off x="2119" y="1455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Oval 31"/>
            <p:cNvSpPr>
              <a:spLocks noChangeAspect="1" noChangeArrowheads="1"/>
            </p:cNvSpPr>
            <p:nvPr/>
          </p:nvSpPr>
          <p:spPr bwMode="auto">
            <a:xfrm flipH="1">
              <a:off x="2135" y="1472"/>
              <a:ext cx="80" cy="6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Oval 32"/>
            <p:cNvSpPr>
              <a:spLocks noChangeAspect="1" noChangeArrowheads="1"/>
            </p:cNvSpPr>
            <p:nvPr/>
          </p:nvSpPr>
          <p:spPr bwMode="auto">
            <a:xfrm flipH="1">
              <a:off x="2260" y="1551"/>
              <a:ext cx="78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Oval 33"/>
            <p:cNvSpPr>
              <a:spLocks noChangeAspect="1" noChangeArrowheads="1"/>
            </p:cNvSpPr>
            <p:nvPr/>
          </p:nvSpPr>
          <p:spPr bwMode="auto">
            <a:xfrm flipH="1">
              <a:off x="2544" y="1360"/>
              <a:ext cx="78" cy="64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Oval 34"/>
            <p:cNvSpPr>
              <a:spLocks noChangeAspect="1" noChangeArrowheads="1"/>
            </p:cNvSpPr>
            <p:nvPr/>
          </p:nvSpPr>
          <p:spPr bwMode="auto">
            <a:xfrm flipH="1">
              <a:off x="2420" y="1298"/>
              <a:ext cx="78" cy="64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5"/>
            <p:cNvSpPr>
              <a:spLocks noChangeAspect="1"/>
            </p:cNvSpPr>
            <p:nvPr/>
          </p:nvSpPr>
          <p:spPr bwMode="auto">
            <a:xfrm flipH="1">
              <a:off x="2177" y="1994"/>
              <a:ext cx="99" cy="67"/>
            </a:xfrm>
            <a:custGeom>
              <a:avLst/>
              <a:gdLst>
                <a:gd name="T0" fmla="*/ 179 w 179"/>
                <a:gd name="T1" fmla="*/ 120 h 120"/>
                <a:gd name="T2" fmla="*/ 141 w 179"/>
                <a:gd name="T3" fmla="*/ 115 h 120"/>
                <a:gd name="T4" fmla="*/ 141 w 179"/>
                <a:gd name="T5" fmla="*/ 87 h 120"/>
                <a:gd name="T6" fmla="*/ 111 w 179"/>
                <a:gd name="T7" fmla="*/ 58 h 120"/>
                <a:gd name="T8" fmla="*/ 56 w 179"/>
                <a:gd name="T9" fmla="*/ 58 h 120"/>
                <a:gd name="T10" fmla="*/ 28 w 179"/>
                <a:gd name="T11" fmla="*/ 0 h 120"/>
                <a:gd name="T12" fmla="*/ 0 w 179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20">
                  <a:moveTo>
                    <a:pt x="179" y="120"/>
                  </a:moveTo>
                  <a:lnTo>
                    <a:pt x="141" y="115"/>
                  </a:lnTo>
                  <a:lnTo>
                    <a:pt x="141" y="87"/>
                  </a:lnTo>
                  <a:lnTo>
                    <a:pt x="111" y="58"/>
                  </a:lnTo>
                  <a:lnTo>
                    <a:pt x="56" y="58"/>
                  </a:lnTo>
                  <a:lnTo>
                    <a:pt x="2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6"/>
            <p:cNvSpPr>
              <a:spLocks noChangeAspect="1"/>
            </p:cNvSpPr>
            <p:nvPr/>
          </p:nvSpPr>
          <p:spPr bwMode="auto">
            <a:xfrm flipH="1">
              <a:off x="2276" y="1961"/>
              <a:ext cx="37" cy="33"/>
            </a:xfrm>
            <a:custGeom>
              <a:avLst/>
              <a:gdLst>
                <a:gd name="T0" fmla="*/ 0 w 68"/>
                <a:gd name="T1" fmla="*/ 12 h 60"/>
                <a:gd name="T2" fmla="*/ 36 w 68"/>
                <a:gd name="T3" fmla="*/ 0 h 60"/>
                <a:gd name="T4" fmla="*/ 68 w 68"/>
                <a:gd name="T5" fmla="*/ 24 h 60"/>
                <a:gd name="T6" fmla="*/ 62 w 68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0">
                  <a:moveTo>
                    <a:pt x="0" y="12"/>
                  </a:moveTo>
                  <a:lnTo>
                    <a:pt x="36" y="0"/>
                  </a:lnTo>
                  <a:lnTo>
                    <a:pt x="68" y="24"/>
                  </a:lnTo>
                  <a:lnTo>
                    <a:pt x="62" y="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7"/>
            <p:cNvSpPr>
              <a:spLocks noChangeAspect="1"/>
            </p:cNvSpPr>
            <p:nvPr/>
          </p:nvSpPr>
          <p:spPr bwMode="auto">
            <a:xfrm flipH="1">
              <a:off x="2418" y="1890"/>
              <a:ext cx="27" cy="9"/>
            </a:xfrm>
            <a:custGeom>
              <a:avLst/>
              <a:gdLst>
                <a:gd name="T0" fmla="*/ 0 w 51"/>
                <a:gd name="T1" fmla="*/ 8 h 15"/>
                <a:gd name="T2" fmla="*/ 20 w 51"/>
                <a:gd name="T3" fmla="*/ 0 h 15"/>
                <a:gd name="T4" fmla="*/ 38 w 51"/>
                <a:gd name="T5" fmla="*/ 4 h 15"/>
                <a:gd name="T6" fmla="*/ 51 w 51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5">
                  <a:moveTo>
                    <a:pt x="0" y="8"/>
                  </a:moveTo>
                  <a:lnTo>
                    <a:pt x="20" y="0"/>
                  </a:lnTo>
                  <a:lnTo>
                    <a:pt x="38" y="4"/>
                  </a:lnTo>
                  <a:lnTo>
                    <a:pt x="51" y="1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8"/>
            <p:cNvSpPr>
              <a:spLocks noChangeAspect="1"/>
            </p:cNvSpPr>
            <p:nvPr/>
          </p:nvSpPr>
          <p:spPr bwMode="auto">
            <a:xfrm>
              <a:off x="2316" y="1915"/>
              <a:ext cx="86" cy="53"/>
            </a:xfrm>
            <a:custGeom>
              <a:avLst/>
              <a:gdLst>
                <a:gd name="T0" fmla="*/ 62 w 62"/>
                <a:gd name="T1" fmla="*/ 0 h 38"/>
                <a:gd name="T2" fmla="*/ 62 w 62"/>
                <a:gd name="T3" fmla="*/ 11 h 38"/>
                <a:gd name="T4" fmla="*/ 47 w 62"/>
                <a:gd name="T5" fmla="*/ 10 h 38"/>
                <a:gd name="T6" fmla="*/ 47 w 62"/>
                <a:gd name="T7" fmla="*/ 20 h 38"/>
                <a:gd name="T8" fmla="*/ 31 w 62"/>
                <a:gd name="T9" fmla="*/ 15 h 38"/>
                <a:gd name="T10" fmla="*/ 31 w 62"/>
                <a:gd name="T11" fmla="*/ 30 h 38"/>
                <a:gd name="T12" fmla="*/ 16 w 62"/>
                <a:gd name="T13" fmla="*/ 22 h 38"/>
                <a:gd name="T14" fmla="*/ 0 w 62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38">
                  <a:moveTo>
                    <a:pt x="62" y="0"/>
                  </a:moveTo>
                  <a:lnTo>
                    <a:pt x="62" y="11"/>
                  </a:lnTo>
                  <a:lnTo>
                    <a:pt x="47" y="10"/>
                  </a:lnTo>
                  <a:lnTo>
                    <a:pt x="47" y="20"/>
                  </a:lnTo>
                  <a:lnTo>
                    <a:pt x="31" y="15"/>
                  </a:lnTo>
                  <a:lnTo>
                    <a:pt x="31" y="30"/>
                  </a:lnTo>
                  <a:lnTo>
                    <a:pt x="16" y="22"/>
                  </a:lnTo>
                  <a:lnTo>
                    <a:pt x="0" y="3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9"/>
            <p:cNvSpPr>
              <a:spLocks noChangeAspect="1"/>
            </p:cNvSpPr>
            <p:nvPr/>
          </p:nvSpPr>
          <p:spPr bwMode="auto">
            <a:xfrm flipH="1">
              <a:off x="2472" y="1740"/>
              <a:ext cx="232" cy="152"/>
            </a:xfrm>
            <a:custGeom>
              <a:avLst/>
              <a:gdLst>
                <a:gd name="T0" fmla="*/ 0 w 412"/>
                <a:gd name="T1" fmla="*/ 0 h 266"/>
                <a:gd name="T2" fmla="*/ 28 w 412"/>
                <a:gd name="T3" fmla="*/ 0 h 266"/>
                <a:gd name="T4" fmla="*/ 56 w 412"/>
                <a:gd name="T5" fmla="*/ 30 h 266"/>
                <a:gd name="T6" fmla="*/ 56 w 412"/>
                <a:gd name="T7" fmla="*/ 58 h 266"/>
                <a:gd name="T8" fmla="*/ 84 w 412"/>
                <a:gd name="T9" fmla="*/ 85 h 266"/>
                <a:gd name="T10" fmla="*/ 141 w 412"/>
                <a:gd name="T11" fmla="*/ 115 h 266"/>
                <a:gd name="T12" fmla="*/ 169 w 412"/>
                <a:gd name="T13" fmla="*/ 115 h 266"/>
                <a:gd name="T14" fmla="*/ 225 w 412"/>
                <a:gd name="T15" fmla="*/ 143 h 266"/>
                <a:gd name="T16" fmla="*/ 246 w 412"/>
                <a:gd name="T17" fmla="*/ 176 h 266"/>
                <a:gd name="T18" fmla="*/ 290 w 412"/>
                <a:gd name="T19" fmla="*/ 178 h 266"/>
                <a:gd name="T20" fmla="*/ 306 w 412"/>
                <a:gd name="T21" fmla="*/ 220 h 266"/>
                <a:gd name="T22" fmla="*/ 358 w 412"/>
                <a:gd name="T23" fmla="*/ 216 h 266"/>
                <a:gd name="T24" fmla="*/ 354 w 412"/>
                <a:gd name="T25" fmla="*/ 264 h 266"/>
                <a:gd name="T26" fmla="*/ 412 w 412"/>
                <a:gd name="T2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2" h="266">
                  <a:moveTo>
                    <a:pt x="0" y="0"/>
                  </a:moveTo>
                  <a:lnTo>
                    <a:pt x="28" y="0"/>
                  </a:lnTo>
                  <a:lnTo>
                    <a:pt x="56" y="30"/>
                  </a:lnTo>
                  <a:lnTo>
                    <a:pt x="56" y="58"/>
                  </a:lnTo>
                  <a:lnTo>
                    <a:pt x="84" y="85"/>
                  </a:lnTo>
                  <a:lnTo>
                    <a:pt x="141" y="115"/>
                  </a:lnTo>
                  <a:lnTo>
                    <a:pt x="169" y="115"/>
                  </a:lnTo>
                  <a:lnTo>
                    <a:pt x="225" y="143"/>
                  </a:lnTo>
                  <a:lnTo>
                    <a:pt x="246" y="176"/>
                  </a:lnTo>
                  <a:lnTo>
                    <a:pt x="290" y="178"/>
                  </a:lnTo>
                  <a:lnTo>
                    <a:pt x="306" y="220"/>
                  </a:lnTo>
                  <a:lnTo>
                    <a:pt x="358" y="216"/>
                  </a:lnTo>
                  <a:lnTo>
                    <a:pt x="354" y="264"/>
                  </a:lnTo>
                  <a:lnTo>
                    <a:pt x="412" y="26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0"/>
            <p:cNvSpPr>
              <a:spLocks noChangeAspect="1"/>
            </p:cNvSpPr>
            <p:nvPr/>
          </p:nvSpPr>
          <p:spPr bwMode="auto">
            <a:xfrm flipH="1">
              <a:off x="2716" y="1721"/>
              <a:ext cx="31" cy="15"/>
            </a:xfrm>
            <a:custGeom>
              <a:avLst/>
              <a:gdLst>
                <a:gd name="T0" fmla="*/ 0 w 55"/>
                <a:gd name="T1" fmla="*/ 8 h 28"/>
                <a:gd name="T2" fmla="*/ 21 w 55"/>
                <a:gd name="T3" fmla="*/ 0 h 28"/>
                <a:gd name="T4" fmla="*/ 51 w 55"/>
                <a:gd name="T5" fmla="*/ 6 h 28"/>
                <a:gd name="T6" fmla="*/ 55 w 55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8">
                  <a:moveTo>
                    <a:pt x="0" y="8"/>
                  </a:moveTo>
                  <a:lnTo>
                    <a:pt x="21" y="0"/>
                  </a:lnTo>
                  <a:lnTo>
                    <a:pt x="51" y="6"/>
                  </a:lnTo>
                  <a:lnTo>
                    <a:pt x="55" y="2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1"/>
            <p:cNvSpPr>
              <a:spLocks noChangeAspect="1"/>
            </p:cNvSpPr>
            <p:nvPr/>
          </p:nvSpPr>
          <p:spPr bwMode="auto">
            <a:xfrm flipH="1">
              <a:off x="2338" y="1216"/>
              <a:ext cx="70" cy="51"/>
            </a:xfrm>
            <a:custGeom>
              <a:avLst/>
              <a:gdLst>
                <a:gd name="T0" fmla="*/ 26 w 124"/>
                <a:gd name="T1" fmla="*/ 0 h 94"/>
                <a:gd name="T2" fmla="*/ 2 w 124"/>
                <a:gd name="T3" fmla="*/ 28 h 94"/>
                <a:gd name="T4" fmla="*/ 0 w 124"/>
                <a:gd name="T5" fmla="*/ 56 h 94"/>
                <a:gd name="T6" fmla="*/ 18 w 124"/>
                <a:gd name="T7" fmla="*/ 86 h 94"/>
                <a:gd name="T8" fmla="*/ 44 w 124"/>
                <a:gd name="T9" fmla="*/ 94 h 94"/>
                <a:gd name="T10" fmla="*/ 74 w 124"/>
                <a:gd name="T11" fmla="*/ 94 h 94"/>
                <a:gd name="T12" fmla="*/ 100 w 124"/>
                <a:gd name="T13" fmla="*/ 86 h 94"/>
                <a:gd name="T14" fmla="*/ 124 w 124"/>
                <a:gd name="T1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94">
                  <a:moveTo>
                    <a:pt x="26" y="0"/>
                  </a:moveTo>
                  <a:lnTo>
                    <a:pt x="2" y="28"/>
                  </a:lnTo>
                  <a:lnTo>
                    <a:pt x="0" y="56"/>
                  </a:lnTo>
                  <a:lnTo>
                    <a:pt x="18" y="86"/>
                  </a:lnTo>
                  <a:lnTo>
                    <a:pt x="44" y="94"/>
                  </a:lnTo>
                  <a:lnTo>
                    <a:pt x="74" y="94"/>
                  </a:lnTo>
                  <a:lnTo>
                    <a:pt x="100" y="86"/>
                  </a:lnTo>
                  <a:lnTo>
                    <a:pt x="124" y="7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42"/>
            <p:cNvSpPr>
              <a:spLocks noChangeAspect="1"/>
            </p:cNvSpPr>
            <p:nvPr/>
          </p:nvSpPr>
          <p:spPr bwMode="auto">
            <a:xfrm flipH="1">
              <a:off x="2355" y="1226"/>
              <a:ext cx="40" cy="29"/>
            </a:xfrm>
            <a:custGeom>
              <a:avLst/>
              <a:gdLst>
                <a:gd name="T0" fmla="*/ 20 w 72"/>
                <a:gd name="T1" fmla="*/ 0 h 52"/>
                <a:gd name="T2" fmla="*/ 0 w 72"/>
                <a:gd name="T3" fmla="*/ 26 h 52"/>
                <a:gd name="T4" fmla="*/ 10 w 72"/>
                <a:gd name="T5" fmla="*/ 46 h 52"/>
                <a:gd name="T6" fmla="*/ 42 w 72"/>
                <a:gd name="T7" fmla="*/ 52 h 52"/>
                <a:gd name="T8" fmla="*/ 72 w 72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2">
                  <a:moveTo>
                    <a:pt x="20" y="0"/>
                  </a:moveTo>
                  <a:lnTo>
                    <a:pt x="0" y="26"/>
                  </a:lnTo>
                  <a:lnTo>
                    <a:pt x="10" y="46"/>
                  </a:lnTo>
                  <a:lnTo>
                    <a:pt x="42" y="52"/>
                  </a:lnTo>
                  <a:lnTo>
                    <a:pt x="72" y="4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3"/>
            <p:cNvSpPr>
              <a:spLocks noChangeAspect="1"/>
            </p:cNvSpPr>
            <p:nvPr/>
          </p:nvSpPr>
          <p:spPr bwMode="auto">
            <a:xfrm flipH="1">
              <a:off x="2103" y="1249"/>
              <a:ext cx="252" cy="143"/>
            </a:xfrm>
            <a:custGeom>
              <a:avLst/>
              <a:gdLst>
                <a:gd name="T0" fmla="*/ 0 w 244"/>
                <a:gd name="T1" fmla="*/ 0 h 139"/>
                <a:gd name="T2" fmla="*/ 31 w 244"/>
                <a:gd name="T3" fmla="*/ 16 h 139"/>
                <a:gd name="T4" fmla="*/ 46 w 244"/>
                <a:gd name="T5" fmla="*/ 16 h 139"/>
                <a:gd name="T6" fmla="*/ 46 w 244"/>
                <a:gd name="T7" fmla="*/ 31 h 139"/>
                <a:gd name="T8" fmla="*/ 77 w 244"/>
                <a:gd name="T9" fmla="*/ 31 h 139"/>
                <a:gd name="T10" fmla="*/ 92 w 244"/>
                <a:gd name="T11" fmla="*/ 47 h 139"/>
                <a:gd name="T12" fmla="*/ 122 w 244"/>
                <a:gd name="T13" fmla="*/ 62 h 139"/>
                <a:gd name="T14" fmla="*/ 153 w 244"/>
                <a:gd name="T15" fmla="*/ 77 h 139"/>
                <a:gd name="T16" fmla="*/ 183 w 244"/>
                <a:gd name="T17" fmla="*/ 108 h 139"/>
                <a:gd name="T18" fmla="*/ 198 w 244"/>
                <a:gd name="T19" fmla="*/ 108 h 139"/>
                <a:gd name="T20" fmla="*/ 213 w 244"/>
                <a:gd name="T21" fmla="*/ 108 h 139"/>
                <a:gd name="T22" fmla="*/ 213 w 244"/>
                <a:gd name="T23" fmla="*/ 124 h 139"/>
                <a:gd name="T24" fmla="*/ 229 w 244"/>
                <a:gd name="T25" fmla="*/ 139 h 139"/>
                <a:gd name="T26" fmla="*/ 244 w 244"/>
                <a:gd name="T2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39">
                  <a:moveTo>
                    <a:pt x="0" y="0"/>
                  </a:moveTo>
                  <a:lnTo>
                    <a:pt x="31" y="16"/>
                  </a:lnTo>
                  <a:lnTo>
                    <a:pt x="46" y="16"/>
                  </a:lnTo>
                  <a:lnTo>
                    <a:pt x="46" y="31"/>
                  </a:lnTo>
                  <a:lnTo>
                    <a:pt x="77" y="31"/>
                  </a:lnTo>
                  <a:lnTo>
                    <a:pt x="92" y="47"/>
                  </a:lnTo>
                  <a:lnTo>
                    <a:pt x="122" y="62"/>
                  </a:lnTo>
                  <a:lnTo>
                    <a:pt x="153" y="77"/>
                  </a:lnTo>
                  <a:lnTo>
                    <a:pt x="183" y="108"/>
                  </a:lnTo>
                  <a:lnTo>
                    <a:pt x="198" y="108"/>
                  </a:lnTo>
                  <a:lnTo>
                    <a:pt x="213" y="108"/>
                  </a:lnTo>
                  <a:lnTo>
                    <a:pt x="213" y="124"/>
                  </a:lnTo>
                  <a:lnTo>
                    <a:pt x="229" y="139"/>
                  </a:lnTo>
                  <a:lnTo>
                    <a:pt x="244" y="1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4"/>
            <p:cNvSpPr>
              <a:spLocks noChangeAspect="1"/>
            </p:cNvSpPr>
            <p:nvPr/>
          </p:nvSpPr>
          <p:spPr bwMode="auto">
            <a:xfrm flipH="1">
              <a:off x="2027" y="1392"/>
              <a:ext cx="76" cy="53"/>
            </a:xfrm>
            <a:custGeom>
              <a:avLst/>
              <a:gdLst>
                <a:gd name="T0" fmla="*/ 28 w 137"/>
                <a:gd name="T1" fmla="*/ 0 h 96"/>
                <a:gd name="T2" fmla="*/ 0 w 137"/>
                <a:gd name="T3" fmla="*/ 0 h 96"/>
                <a:gd name="T4" fmla="*/ 0 w 137"/>
                <a:gd name="T5" fmla="*/ 28 h 96"/>
                <a:gd name="T6" fmla="*/ 0 w 137"/>
                <a:gd name="T7" fmla="*/ 57 h 96"/>
                <a:gd name="T8" fmla="*/ 28 w 137"/>
                <a:gd name="T9" fmla="*/ 85 h 96"/>
                <a:gd name="T10" fmla="*/ 59 w 137"/>
                <a:gd name="T11" fmla="*/ 94 h 96"/>
                <a:gd name="T12" fmla="*/ 97 w 137"/>
                <a:gd name="T13" fmla="*/ 96 h 96"/>
                <a:gd name="T14" fmla="*/ 137 w 137"/>
                <a:gd name="T15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96">
                  <a:moveTo>
                    <a:pt x="28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0" y="57"/>
                  </a:lnTo>
                  <a:lnTo>
                    <a:pt x="28" y="85"/>
                  </a:lnTo>
                  <a:lnTo>
                    <a:pt x="59" y="94"/>
                  </a:lnTo>
                  <a:lnTo>
                    <a:pt x="97" y="96"/>
                  </a:lnTo>
                  <a:lnTo>
                    <a:pt x="137" y="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5"/>
            <p:cNvSpPr>
              <a:spLocks noChangeAspect="1"/>
            </p:cNvSpPr>
            <p:nvPr/>
          </p:nvSpPr>
          <p:spPr bwMode="auto">
            <a:xfrm flipH="1">
              <a:off x="2046" y="1392"/>
              <a:ext cx="42" cy="38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28 h 68"/>
                <a:gd name="T4" fmla="*/ 6 w 76"/>
                <a:gd name="T5" fmla="*/ 54 h 68"/>
                <a:gd name="T6" fmla="*/ 50 w 76"/>
                <a:gd name="T7" fmla="*/ 68 h 68"/>
                <a:gd name="T8" fmla="*/ 76 w 76"/>
                <a:gd name="T9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lnTo>
                    <a:pt x="0" y="28"/>
                  </a:lnTo>
                  <a:lnTo>
                    <a:pt x="6" y="54"/>
                  </a:lnTo>
                  <a:lnTo>
                    <a:pt x="50" y="68"/>
                  </a:lnTo>
                  <a:lnTo>
                    <a:pt x="76" y="6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46"/>
            <p:cNvSpPr>
              <a:spLocks noChangeAspect="1"/>
            </p:cNvSpPr>
            <p:nvPr/>
          </p:nvSpPr>
          <p:spPr bwMode="auto">
            <a:xfrm flipH="1">
              <a:off x="1916" y="1472"/>
              <a:ext cx="32" cy="32"/>
            </a:xfrm>
            <a:custGeom>
              <a:avLst/>
              <a:gdLst>
                <a:gd name="T0" fmla="*/ 0 w 31"/>
                <a:gd name="T1" fmla="*/ 0 h 31"/>
                <a:gd name="T2" fmla="*/ 0 w 31"/>
                <a:gd name="T3" fmla="*/ 15 h 31"/>
                <a:gd name="T4" fmla="*/ 0 w 31"/>
                <a:gd name="T5" fmla="*/ 31 h 31"/>
                <a:gd name="T6" fmla="*/ 15 w 31"/>
                <a:gd name="T7" fmla="*/ 31 h 31"/>
                <a:gd name="T8" fmla="*/ 31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0" y="15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31" y="3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47"/>
            <p:cNvSpPr>
              <a:spLocks noChangeAspect="1"/>
            </p:cNvSpPr>
            <p:nvPr/>
          </p:nvSpPr>
          <p:spPr bwMode="auto">
            <a:xfrm flipH="1">
              <a:off x="1948" y="1424"/>
              <a:ext cx="93" cy="48"/>
            </a:xfrm>
            <a:custGeom>
              <a:avLst/>
              <a:gdLst>
                <a:gd name="T0" fmla="*/ 0 w 91"/>
                <a:gd name="T1" fmla="*/ 0 h 46"/>
                <a:gd name="T2" fmla="*/ 30 w 91"/>
                <a:gd name="T3" fmla="*/ 0 h 46"/>
                <a:gd name="T4" fmla="*/ 30 w 91"/>
                <a:gd name="T5" fmla="*/ 15 h 46"/>
                <a:gd name="T6" fmla="*/ 45 w 91"/>
                <a:gd name="T7" fmla="*/ 15 h 46"/>
                <a:gd name="T8" fmla="*/ 45 w 91"/>
                <a:gd name="T9" fmla="*/ 30 h 46"/>
                <a:gd name="T10" fmla="*/ 76 w 91"/>
                <a:gd name="T11" fmla="*/ 46 h 46"/>
                <a:gd name="T12" fmla="*/ 91 w 91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6">
                  <a:moveTo>
                    <a:pt x="0" y="0"/>
                  </a:moveTo>
                  <a:lnTo>
                    <a:pt x="30" y="0"/>
                  </a:lnTo>
                  <a:lnTo>
                    <a:pt x="30" y="15"/>
                  </a:lnTo>
                  <a:lnTo>
                    <a:pt x="45" y="15"/>
                  </a:lnTo>
                  <a:lnTo>
                    <a:pt x="45" y="30"/>
                  </a:lnTo>
                  <a:lnTo>
                    <a:pt x="76" y="46"/>
                  </a:lnTo>
                  <a:lnTo>
                    <a:pt x="91" y="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48"/>
            <p:cNvSpPr>
              <a:spLocks noChangeAspect="1"/>
            </p:cNvSpPr>
            <p:nvPr/>
          </p:nvSpPr>
          <p:spPr bwMode="auto">
            <a:xfrm flipH="1">
              <a:off x="1806" y="1504"/>
              <a:ext cx="110" cy="78"/>
            </a:xfrm>
            <a:custGeom>
              <a:avLst/>
              <a:gdLst>
                <a:gd name="T0" fmla="*/ 0 w 197"/>
                <a:gd name="T1" fmla="*/ 0 h 141"/>
                <a:gd name="T2" fmla="*/ 28 w 197"/>
                <a:gd name="T3" fmla="*/ 28 h 141"/>
                <a:gd name="T4" fmla="*/ 56 w 197"/>
                <a:gd name="T5" fmla="*/ 28 h 141"/>
                <a:gd name="T6" fmla="*/ 84 w 197"/>
                <a:gd name="T7" fmla="*/ 28 h 141"/>
                <a:gd name="T8" fmla="*/ 112 w 197"/>
                <a:gd name="T9" fmla="*/ 56 h 141"/>
                <a:gd name="T10" fmla="*/ 169 w 197"/>
                <a:gd name="T11" fmla="*/ 85 h 141"/>
                <a:gd name="T12" fmla="*/ 197 w 197"/>
                <a:gd name="T13" fmla="*/ 85 h 141"/>
                <a:gd name="T14" fmla="*/ 197 w 197"/>
                <a:gd name="T15" fmla="*/ 141 h 141"/>
                <a:gd name="T16" fmla="*/ 184 w 197"/>
                <a:gd name="T17" fmla="*/ 1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41">
                  <a:moveTo>
                    <a:pt x="0" y="0"/>
                  </a:moveTo>
                  <a:lnTo>
                    <a:pt x="28" y="28"/>
                  </a:lnTo>
                  <a:lnTo>
                    <a:pt x="56" y="28"/>
                  </a:lnTo>
                  <a:lnTo>
                    <a:pt x="84" y="28"/>
                  </a:lnTo>
                  <a:lnTo>
                    <a:pt x="112" y="56"/>
                  </a:lnTo>
                  <a:lnTo>
                    <a:pt x="169" y="85"/>
                  </a:lnTo>
                  <a:lnTo>
                    <a:pt x="197" y="85"/>
                  </a:lnTo>
                  <a:lnTo>
                    <a:pt x="197" y="141"/>
                  </a:lnTo>
                  <a:lnTo>
                    <a:pt x="184" y="11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49"/>
            <p:cNvSpPr>
              <a:spLocks noChangeAspect="1"/>
            </p:cNvSpPr>
            <p:nvPr/>
          </p:nvSpPr>
          <p:spPr bwMode="auto">
            <a:xfrm flipH="1">
              <a:off x="2014" y="1427"/>
              <a:ext cx="380" cy="267"/>
            </a:xfrm>
            <a:custGeom>
              <a:avLst/>
              <a:gdLst>
                <a:gd name="T0" fmla="*/ 6 w 684"/>
                <a:gd name="T1" fmla="*/ 478 h 478"/>
                <a:gd name="T2" fmla="*/ 2 w 684"/>
                <a:gd name="T3" fmla="*/ 434 h 478"/>
                <a:gd name="T4" fmla="*/ 22 w 684"/>
                <a:gd name="T5" fmla="*/ 400 h 478"/>
                <a:gd name="T6" fmla="*/ 14 w 684"/>
                <a:gd name="T7" fmla="*/ 374 h 478"/>
                <a:gd name="T8" fmla="*/ 0 w 684"/>
                <a:gd name="T9" fmla="*/ 344 h 478"/>
                <a:gd name="T10" fmla="*/ 56 w 684"/>
                <a:gd name="T11" fmla="*/ 316 h 478"/>
                <a:gd name="T12" fmla="*/ 74 w 684"/>
                <a:gd name="T13" fmla="*/ 340 h 478"/>
                <a:gd name="T14" fmla="*/ 118 w 684"/>
                <a:gd name="T15" fmla="*/ 372 h 478"/>
                <a:gd name="T16" fmla="*/ 136 w 684"/>
                <a:gd name="T17" fmla="*/ 378 h 478"/>
                <a:gd name="T18" fmla="*/ 180 w 684"/>
                <a:gd name="T19" fmla="*/ 380 h 478"/>
                <a:gd name="T20" fmla="*/ 234 w 684"/>
                <a:gd name="T21" fmla="*/ 366 h 478"/>
                <a:gd name="T22" fmla="*/ 282 w 684"/>
                <a:gd name="T23" fmla="*/ 336 h 478"/>
                <a:gd name="T24" fmla="*/ 290 w 684"/>
                <a:gd name="T25" fmla="*/ 288 h 478"/>
                <a:gd name="T26" fmla="*/ 284 w 684"/>
                <a:gd name="T27" fmla="*/ 240 h 478"/>
                <a:gd name="T28" fmla="*/ 262 w 684"/>
                <a:gd name="T29" fmla="*/ 206 h 478"/>
                <a:gd name="T30" fmla="*/ 294 w 684"/>
                <a:gd name="T31" fmla="*/ 184 h 478"/>
                <a:gd name="T32" fmla="*/ 308 w 684"/>
                <a:gd name="T33" fmla="*/ 206 h 478"/>
                <a:gd name="T34" fmla="*/ 332 w 684"/>
                <a:gd name="T35" fmla="*/ 226 h 478"/>
                <a:gd name="T36" fmla="*/ 374 w 684"/>
                <a:gd name="T37" fmla="*/ 248 h 478"/>
                <a:gd name="T38" fmla="*/ 420 w 684"/>
                <a:gd name="T39" fmla="*/ 242 h 478"/>
                <a:gd name="T40" fmla="*/ 478 w 684"/>
                <a:gd name="T41" fmla="*/ 222 h 478"/>
                <a:gd name="T42" fmla="*/ 516 w 684"/>
                <a:gd name="T43" fmla="*/ 166 h 478"/>
                <a:gd name="T44" fmla="*/ 516 w 684"/>
                <a:gd name="T45" fmla="*/ 112 h 478"/>
                <a:gd name="T46" fmla="*/ 510 w 684"/>
                <a:gd name="T47" fmla="*/ 80 h 478"/>
                <a:gd name="T48" fmla="*/ 481 w 684"/>
                <a:gd name="T49" fmla="*/ 59 h 478"/>
                <a:gd name="T50" fmla="*/ 537 w 684"/>
                <a:gd name="T51" fmla="*/ 31 h 478"/>
                <a:gd name="T52" fmla="*/ 556 w 684"/>
                <a:gd name="T53" fmla="*/ 46 h 478"/>
                <a:gd name="T54" fmla="*/ 574 w 684"/>
                <a:gd name="T55" fmla="*/ 52 h 478"/>
                <a:gd name="T56" fmla="*/ 600 w 684"/>
                <a:gd name="T57" fmla="*/ 58 h 478"/>
                <a:gd name="T58" fmla="*/ 624 w 684"/>
                <a:gd name="T59" fmla="*/ 60 h 478"/>
                <a:gd name="T60" fmla="*/ 642 w 684"/>
                <a:gd name="T61" fmla="*/ 50 h 478"/>
                <a:gd name="T62" fmla="*/ 656 w 684"/>
                <a:gd name="T63" fmla="*/ 42 h 478"/>
                <a:gd name="T64" fmla="*/ 684 w 684"/>
                <a:gd name="T6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4" h="478">
                  <a:moveTo>
                    <a:pt x="6" y="478"/>
                  </a:moveTo>
                  <a:lnTo>
                    <a:pt x="2" y="434"/>
                  </a:lnTo>
                  <a:lnTo>
                    <a:pt x="22" y="400"/>
                  </a:lnTo>
                  <a:lnTo>
                    <a:pt x="14" y="374"/>
                  </a:lnTo>
                  <a:lnTo>
                    <a:pt x="0" y="344"/>
                  </a:lnTo>
                  <a:lnTo>
                    <a:pt x="56" y="316"/>
                  </a:lnTo>
                  <a:lnTo>
                    <a:pt x="74" y="340"/>
                  </a:lnTo>
                  <a:lnTo>
                    <a:pt x="118" y="372"/>
                  </a:lnTo>
                  <a:lnTo>
                    <a:pt x="136" y="378"/>
                  </a:lnTo>
                  <a:lnTo>
                    <a:pt x="180" y="380"/>
                  </a:lnTo>
                  <a:lnTo>
                    <a:pt x="234" y="366"/>
                  </a:lnTo>
                  <a:lnTo>
                    <a:pt x="282" y="336"/>
                  </a:lnTo>
                  <a:lnTo>
                    <a:pt x="290" y="288"/>
                  </a:lnTo>
                  <a:lnTo>
                    <a:pt x="284" y="240"/>
                  </a:lnTo>
                  <a:lnTo>
                    <a:pt x="262" y="206"/>
                  </a:lnTo>
                  <a:lnTo>
                    <a:pt x="294" y="184"/>
                  </a:lnTo>
                  <a:lnTo>
                    <a:pt x="308" y="206"/>
                  </a:lnTo>
                  <a:lnTo>
                    <a:pt x="332" y="226"/>
                  </a:lnTo>
                  <a:lnTo>
                    <a:pt x="374" y="248"/>
                  </a:lnTo>
                  <a:lnTo>
                    <a:pt x="420" y="242"/>
                  </a:lnTo>
                  <a:lnTo>
                    <a:pt x="478" y="222"/>
                  </a:lnTo>
                  <a:lnTo>
                    <a:pt x="516" y="166"/>
                  </a:lnTo>
                  <a:lnTo>
                    <a:pt x="516" y="112"/>
                  </a:lnTo>
                  <a:lnTo>
                    <a:pt x="510" y="80"/>
                  </a:lnTo>
                  <a:lnTo>
                    <a:pt x="481" y="59"/>
                  </a:lnTo>
                  <a:lnTo>
                    <a:pt x="537" y="31"/>
                  </a:lnTo>
                  <a:lnTo>
                    <a:pt x="556" y="46"/>
                  </a:lnTo>
                  <a:lnTo>
                    <a:pt x="574" y="52"/>
                  </a:lnTo>
                  <a:lnTo>
                    <a:pt x="600" y="58"/>
                  </a:lnTo>
                  <a:lnTo>
                    <a:pt x="624" y="60"/>
                  </a:lnTo>
                  <a:lnTo>
                    <a:pt x="642" y="50"/>
                  </a:lnTo>
                  <a:lnTo>
                    <a:pt x="656" y="42"/>
                  </a:lnTo>
                  <a:lnTo>
                    <a:pt x="68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0"/>
            <p:cNvSpPr>
              <a:spLocks noChangeAspect="1" noChangeArrowheads="1"/>
            </p:cNvSpPr>
            <p:nvPr/>
          </p:nvSpPr>
          <p:spPr bwMode="auto">
            <a:xfrm flipH="1">
              <a:off x="2390" y="1662"/>
              <a:ext cx="4" cy="266"/>
            </a:xfrm>
            <a:custGeom>
              <a:avLst/>
              <a:gdLst>
                <a:gd name="T0" fmla="*/ 6 w 6"/>
                <a:gd name="T1" fmla="*/ 0 h 478"/>
                <a:gd name="T2" fmla="*/ 0 w 6"/>
                <a:gd name="T3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78">
                  <a:moveTo>
                    <a:pt x="6" y="0"/>
                  </a:moveTo>
                  <a:lnTo>
                    <a:pt x="0" y="478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1"/>
            <p:cNvSpPr>
              <a:spLocks noChangeAspect="1"/>
            </p:cNvSpPr>
            <p:nvPr/>
          </p:nvSpPr>
          <p:spPr bwMode="auto">
            <a:xfrm flipH="1">
              <a:off x="2402" y="1202"/>
              <a:ext cx="377" cy="238"/>
            </a:xfrm>
            <a:custGeom>
              <a:avLst/>
              <a:gdLst>
                <a:gd name="T0" fmla="*/ 0 w 677"/>
                <a:gd name="T1" fmla="*/ 428 h 428"/>
                <a:gd name="T2" fmla="*/ 0 w 677"/>
                <a:gd name="T3" fmla="*/ 400 h 428"/>
                <a:gd name="T4" fmla="*/ 29 w 677"/>
                <a:gd name="T5" fmla="*/ 389 h 428"/>
                <a:gd name="T6" fmla="*/ 59 w 677"/>
                <a:gd name="T7" fmla="*/ 385 h 428"/>
                <a:gd name="T8" fmla="*/ 89 w 677"/>
                <a:gd name="T9" fmla="*/ 389 h 428"/>
                <a:gd name="T10" fmla="*/ 113 w 677"/>
                <a:gd name="T11" fmla="*/ 400 h 428"/>
                <a:gd name="T12" fmla="*/ 141 w 677"/>
                <a:gd name="T13" fmla="*/ 400 h 428"/>
                <a:gd name="T14" fmla="*/ 197 w 677"/>
                <a:gd name="T15" fmla="*/ 371 h 428"/>
                <a:gd name="T16" fmla="*/ 233 w 677"/>
                <a:gd name="T17" fmla="*/ 341 h 428"/>
                <a:gd name="T18" fmla="*/ 237 w 677"/>
                <a:gd name="T19" fmla="*/ 317 h 428"/>
                <a:gd name="T20" fmla="*/ 243 w 677"/>
                <a:gd name="T21" fmla="*/ 295 h 428"/>
                <a:gd name="T22" fmla="*/ 253 w 677"/>
                <a:gd name="T23" fmla="*/ 279 h 428"/>
                <a:gd name="T24" fmla="*/ 261 w 677"/>
                <a:gd name="T25" fmla="*/ 271 h 428"/>
                <a:gd name="T26" fmla="*/ 277 w 677"/>
                <a:gd name="T27" fmla="*/ 259 h 428"/>
                <a:gd name="T28" fmla="*/ 297 w 677"/>
                <a:gd name="T29" fmla="*/ 251 h 428"/>
                <a:gd name="T30" fmla="*/ 323 w 677"/>
                <a:gd name="T31" fmla="*/ 245 h 428"/>
                <a:gd name="T32" fmla="*/ 347 w 677"/>
                <a:gd name="T33" fmla="*/ 247 h 428"/>
                <a:gd name="T34" fmla="*/ 371 w 677"/>
                <a:gd name="T35" fmla="*/ 241 h 428"/>
                <a:gd name="T36" fmla="*/ 395 w 677"/>
                <a:gd name="T37" fmla="*/ 228 h 428"/>
                <a:gd name="T38" fmla="*/ 429 w 677"/>
                <a:gd name="T39" fmla="*/ 215 h 428"/>
                <a:gd name="T40" fmla="*/ 449 w 677"/>
                <a:gd name="T41" fmla="*/ 197 h 428"/>
                <a:gd name="T42" fmla="*/ 471 w 677"/>
                <a:gd name="T43" fmla="*/ 179 h 428"/>
                <a:gd name="T44" fmla="*/ 489 w 677"/>
                <a:gd name="T45" fmla="*/ 151 h 428"/>
                <a:gd name="T46" fmla="*/ 501 w 677"/>
                <a:gd name="T47" fmla="*/ 139 h 428"/>
                <a:gd name="T48" fmla="*/ 517 w 677"/>
                <a:gd name="T49" fmla="*/ 129 h 428"/>
                <a:gd name="T50" fmla="*/ 541 w 677"/>
                <a:gd name="T51" fmla="*/ 123 h 428"/>
                <a:gd name="T52" fmla="*/ 563 w 677"/>
                <a:gd name="T53" fmla="*/ 121 h 428"/>
                <a:gd name="T54" fmla="*/ 583 w 677"/>
                <a:gd name="T55" fmla="*/ 117 h 428"/>
                <a:gd name="T56" fmla="*/ 615 w 677"/>
                <a:gd name="T57" fmla="*/ 101 h 428"/>
                <a:gd name="T58" fmla="*/ 641 w 677"/>
                <a:gd name="T59" fmla="*/ 81 h 428"/>
                <a:gd name="T60" fmla="*/ 649 w 677"/>
                <a:gd name="T61" fmla="*/ 57 h 428"/>
                <a:gd name="T62" fmla="*/ 649 w 677"/>
                <a:gd name="T63" fmla="*/ 85 h 428"/>
                <a:gd name="T64" fmla="*/ 649 w 677"/>
                <a:gd name="T65" fmla="*/ 57 h 428"/>
                <a:gd name="T66" fmla="*/ 657 w 677"/>
                <a:gd name="T67" fmla="*/ 27 h 428"/>
                <a:gd name="T68" fmla="*/ 677 w 677"/>
                <a:gd name="T6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7" h="428">
                  <a:moveTo>
                    <a:pt x="0" y="428"/>
                  </a:moveTo>
                  <a:lnTo>
                    <a:pt x="0" y="400"/>
                  </a:lnTo>
                  <a:lnTo>
                    <a:pt x="29" y="389"/>
                  </a:lnTo>
                  <a:lnTo>
                    <a:pt x="59" y="385"/>
                  </a:lnTo>
                  <a:lnTo>
                    <a:pt x="89" y="389"/>
                  </a:lnTo>
                  <a:lnTo>
                    <a:pt x="113" y="400"/>
                  </a:lnTo>
                  <a:lnTo>
                    <a:pt x="141" y="400"/>
                  </a:lnTo>
                  <a:lnTo>
                    <a:pt x="197" y="371"/>
                  </a:lnTo>
                  <a:lnTo>
                    <a:pt x="233" y="341"/>
                  </a:lnTo>
                  <a:lnTo>
                    <a:pt x="237" y="317"/>
                  </a:lnTo>
                  <a:lnTo>
                    <a:pt x="243" y="295"/>
                  </a:lnTo>
                  <a:lnTo>
                    <a:pt x="253" y="279"/>
                  </a:lnTo>
                  <a:lnTo>
                    <a:pt x="261" y="271"/>
                  </a:lnTo>
                  <a:lnTo>
                    <a:pt x="277" y="259"/>
                  </a:lnTo>
                  <a:lnTo>
                    <a:pt x="297" y="251"/>
                  </a:lnTo>
                  <a:lnTo>
                    <a:pt x="323" y="245"/>
                  </a:lnTo>
                  <a:lnTo>
                    <a:pt x="347" y="247"/>
                  </a:lnTo>
                  <a:lnTo>
                    <a:pt x="371" y="241"/>
                  </a:lnTo>
                  <a:lnTo>
                    <a:pt x="395" y="228"/>
                  </a:lnTo>
                  <a:lnTo>
                    <a:pt x="429" y="215"/>
                  </a:lnTo>
                  <a:lnTo>
                    <a:pt x="449" y="197"/>
                  </a:lnTo>
                  <a:lnTo>
                    <a:pt x="471" y="179"/>
                  </a:lnTo>
                  <a:lnTo>
                    <a:pt x="489" y="151"/>
                  </a:lnTo>
                  <a:lnTo>
                    <a:pt x="501" y="139"/>
                  </a:lnTo>
                  <a:lnTo>
                    <a:pt x="517" y="129"/>
                  </a:lnTo>
                  <a:lnTo>
                    <a:pt x="541" y="123"/>
                  </a:lnTo>
                  <a:lnTo>
                    <a:pt x="563" y="121"/>
                  </a:lnTo>
                  <a:lnTo>
                    <a:pt x="583" y="117"/>
                  </a:lnTo>
                  <a:lnTo>
                    <a:pt x="615" y="101"/>
                  </a:lnTo>
                  <a:lnTo>
                    <a:pt x="641" y="81"/>
                  </a:lnTo>
                  <a:lnTo>
                    <a:pt x="649" y="57"/>
                  </a:lnTo>
                  <a:lnTo>
                    <a:pt x="649" y="85"/>
                  </a:lnTo>
                  <a:lnTo>
                    <a:pt x="649" y="57"/>
                  </a:lnTo>
                  <a:lnTo>
                    <a:pt x="657" y="27"/>
                  </a:lnTo>
                  <a:lnTo>
                    <a:pt x="67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Line 52"/>
            <p:cNvSpPr>
              <a:spLocks noChangeAspect="1" noChangeShapeType="1"/>
            </p:cNvSpPr>
            <p:nvPr/>
          </p:nvSpPr>
          <p:spPr bwMode="auto">
            <a:xfrm flipH="1">
              <a:off x="2778" y="1440"/>
              <a:ext cx="1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3"/>
            <p:cNvSpPr>
              <a:spLocks noChangeAspect="1"/>
            </p:cNvSpPr>
            <p:nvPr/>
          </p:nvSpPr>
          <p:spPr bwMode="auto">
            <a:xfrm flipH="1">
              <a:off x="2465" y="1472"/>
              <a:ext cx="235" cy="142"/>
            </a:xfrm>
            <a:custGeom>
              <a:avLst/>
              <a:gdLst>
                <a:gd name="T0" fmla="*/ 0 w 423"/>
                <a:gd name="T1" fmla="*/ 28 h 255"/>
                <a:gd name="T2" fmla="*/ 6 w 423"/>
                <a:gd name="T3" fmla="*/ 11 h 255"/>
                <a:gd name="T4" fmla="*/ 28 w 423"/>
                <a:gd name="T5" fmla="*/ 0 h 255"/>
                <a:gd name="T6" fmla="*/ 56 w 423"/>
                <a:gd name="T7" fmla="*/ 28 h 255"/>
                <a:gd name="T8" fmla="*/ 56 w 423"/>
                <a:gd name="T9" fmla="*/ 57 h 255"/>
                <a:gd name="T10" fmla="*/ 83 w 423"/>
                <a:gd name="T11" fmla="*/ 57 h 255"/>
                <a:gd name="T12" fmla="*/ 83 w 423"/>
                <a:gd name="T13" fmla="*/ 85 h 255"/>
                <a:gd name="T14" fmla="*/ 169 w 423"/>
                <a:gd name="T15" fmla="*/ 85 h 255"/>
                <a:gd name="T16" fmla="*/ 197 w 423"/>
                <a:gd name="T17" fmla="*/ 113 h 255"/>
                <a:gd name="T18" fmla="*/ 197 w 423"/>
                <a:gd name="T19" fmla="*/ 142 h 255"/>
                <a:gd name="T20" fmla="*/ 224 w 423"/>
                <a:gd name="T21" fmla="*/ 170 h 255"/>
                <a:gd name="T22" fmla="*/ 254 w 423"/>
                <a:gd name="T23" fmla="*/ 170 h 255"/>
                <a:gd name="T24" fmla="*/ 282 w 423"/>
                <a:gd name="T25" fmla="*/ 198 h 255"/>
                <a:gd name="T26" fmla="*/ 310 w 423"/>
                <a:gd name="T27" fmla="*/ 198 h 255"/>
                <a:gd name="T28" fmla="*/ 338 w 423"/>
                <a:gd name="T29" fmla="*/ 227 h 255"/>
                <a:gd name="T30" fmla="*/ 367 w 423"/>
                <a:gd name="T31" fmla="*/ 255 h 255"/>
                <a:gd name="T32" fmla="*/ 395 w 423"/>
                <a:gd name="T33" fmla="*/ 255 h 255"/>
                <a:gd name="T34" fmla="*/ 423 w 423"/>
                <a:gd name="T3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255">
                  <a:moveTo>
                    <a:pt x="0" y="28"/>
                  </a:moveTo>
                  <a:lnTo>
                    <a:pt x="6" y="11"/>
                  </a:lnTo>
                  <a:lnTo>
                    <a:pt x="28" y="0"/>
                  </a:lnTo>
                  <a:lnTo>
                    <a:pt x="56" y="28"/>
                  </a:lnTo>
                  <a:lnTo>
                    <a:pt x="56" y="57"/>
                  </a:lnTo>
                  <a:lnTo>
                    <a:pt x="83" y="57"/>
                  </a:lnTo>
                  <a:lnTo>
                    <a:pt x="83" y="85"/>
                  </a:lnTo>
                  <a:lnTo>
                    <a:pt x="169" y="85"/>
                  </a:lnTo>
                  <a:lnTo>
                    <a:pt x="197" y="113"/>
                  </a:lnTo>
                  <a:lnTo>
                    <a:pt x="197" y="142"/>
                  </a:lnTo>
                  <a:lnTo>
                    <a:pt x="224" y="170"/>
                  </a:lnTo>
                  <a:lnTo>
                    <a:pt x="254" y="170"/>
                  </a:lnTo>
                  <a:lnTo>
                    <a:pt x="282" y="198"/>
                  </a:lnTo>
                  <a:lnTo>
                    <a:pt x="310" y="198"/>
                  </a:lnTo>
                  <a:lnTo>
                    <a:pt x="338" y="227"/>
                  </a:lnTo>
                  <a:lnTo>
                    <a:pt x="367" y="255"/>
                  </a:lnTo>
                  <a:lnTo>
                    <a:pt x="395" y="255"/>
                  </a:lnTo>
                  <a:lnTo>
                    <a:pt x="423" y="2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54"/>
            <p:cNvSpPr>
              <a:spLocks noChangeAspect="1"/>
            </p:cNvSpPr>
            <p:nvPr/>
          </p:nvSpPr>
          <p:spPr bwMode="auto">
            <a:xfrm>
              <a:off x="2277" y="1661"/>
              <a:ext cx="111" cy="62"/>
            </a:xfrm>
            <a:custGeom>
              <a:avLst/>
              <a:gdLst>
                <a:gd name="T0" fmla="*/ 80 w 80"/>
                <a:gd name="T1" fmla="*/ 0 h 45"/>
                <a:gd name="T2" fmla="*/ 68 w 80"/>
                <a:gd name="T3" fmla="*/ 1 h 45"/>
                <a:gd name="T4" fmla="*/ 57 w 80"/>
                <a:gd name="T5" fmla="*/ 0 h 45"/>
                <a:gd name="T6" fmla="*/ 57 w 80"/>
                <a:gd name="T7" fmla="*/ 12 h 45"/>
                <a:gd name="T8" fmla="*/ 22 w 80"/>
                <a:gd name="T9" fmla="*/ 20 h 45"/>
                <a:gd name="T10" fmla="*/ 0 w 80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5">
                  <a:moveTo>
                    <a:pt x="80" y="0"/>
                  </a:moveTo>
                  <a:lnTo>
                    <a:pt x="68" y="1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22" y="20"/>
                  </a:lnTo>
                  <a:lnTo>
                    <a:pt x="0" y="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55"/>
            <p:cNvSpPr>
              <a:spLocks noChangeAspect="1"/>
            </p:cNvSpPr>
            <p:nvPr/>
          </p:nvSpPr>
          <p:spPr bwMode="auto">
            <a:xfrm flipH="1">
              <a:off x="2183" y="1725"/>
              <a:ext cx="93" cy="62"/>
            </a:xfrm>
            <a:custGeom>
              <a:avLst/>
              <a:gdLst>
                <a:gd name="T0" fmla="*/ 0 w 91"/>
                <a:gd name="T1" fmla="*/ 0 h 61"/>
                <a:gd name="T2" fmla="*/ 15 w 91"/>
                <a:gd name="T3" fmla="*/ 0 h 61"/>
                <a:gd name="T4" fmla="*/ 30 w 91"/>
                <a:gd name="T5" fmla="*/ 15 h 61"/>
                <a:gd name="T6" fmla="*/ 45 w 91"/>
                <a:gd name="T7" fmla="*/ 15 h 61"/>
                <a:gd name="T8" fmla="*/ 45 w 91"/>
                <a:gd name="T9" fmla="*/ 31 h 61"/>
                <a:gd name="T10" fmla="*/ 60 w 91"/>
                <a:gd name="T11" fmla="*/ 46 h 61"/>
                <a:gd name="T12" fmla="*/ 76 w 91"/>
                <a:gd name="T13" fmla="*/ 46 h 61"/>
                <a:gd name="T14" fmla="*/ 91 w 91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0" y="0"/>
                  </a:moveTo>
                  <a:lnTo>
                    <a:pt x="15" y="0"/>
                  </a:lnTo>
                  <a:lnTo>
                    <a:pt x="30" y="15"/>
                  </a:lnTo>
                  <a:lnTo>
                    <a:pt x="45" y="15"/>
                  </a:lnTo>
                  <a:lnTo>
                    <a:pt x="45" y="31"/>
                  </a:lnTo>
                  <a:lnTo>
                    <a:pt x="60" y="46"/>
                  </a:lnTo>
                  <a:lnTo>
                    <a:pt x="76" y="46"/>
                  </a:lnTo>
                  <a:lnTo>
                    <a:pt x="91" y="6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Line 56"/>
            <p:cNvSpPr>
              <a:spLocks noChangeAspect="1" noChangeShapeType="1"/>
            </p:cNvSpPr>
            <p:nvPr/>
          </p:nvSpPr>
          <p:spPr bwMode="auto">
            <a:xfrm>
              <a:off x="1827" y="1544"/>
              <a:ext cx="371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23" name="Oval 57"/>
            <p:cNvSpPr>
              <a:spLocks noChangeAspect="1" noChangeArrowheads="1"/>
            </p:cNvSpPr>
            <p:nvPr/>
          </p:nvSpPr>
          <p:spPr bwMode="auto">
            <a:xfrm flipH="1">
              <a:off x="1863" y="1577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Oval 58"/>
            <p:cNvSpPr>
              <a:spLocks noChangeAspect="1" noChangeArrowheads="1"/>
            </p:cNvSpPr>
            <p:nvPr/>
          </p:nvSpPr>
          <p:spPr bwMode="auto">
            <a:xfrm flipH="1">
              <a:off x="1879" y="1594"/>
              <a:ext cx="80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Oval 59"/>
            <p:cNvSpPr>
              <a:spLocks noChangeAspect="1" noChangeArrowheads="1"/>
            </p:cNvSpPr>
            <p:nvPr/>
          </p:nvSpPr>
          <p:spPr bwMode="auto">
            <a:xfrm flipH="1">
              <a:off x="2005" y="1666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Oval 60"/>
            <p:cNvSpPr>
              <a:spLocks noChangeAspect="1" noChangeArrowheads="1"/>
            </p:cNvSpPr>
            <p:nvPr/>
          </p:nvSpPr>
          <p:spPr bwMode="auto">
            <a:xfrm flipH="1">
              <a:off x="2021" y="1683"/>
              <a:ext cx="80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7" name="Group 61"/>
            <p:cNvGrpSpPr>
              <a:grpSpLocks noChangeAspect="1"/>
            </p:cNvGrpSpPr>
            <p:nvPr/>
          </p:nvGrpSpPr>
          <p:grpSpPr bwMode="auto">
            <a:xfrm>
              <a:off x="1856" y="1630"/>
              <a:ext cx="112" cy="328"/>
              <a:chOff x="1823" y="1607"/>
              <a:chExt cx="81" cy="236"/>
            </a:xfrm>
          </p:grpSpPr>
          <p:grpSp>
            <p:nvGrpSpPr>
              <p:cNvPr id="543" name="Group 62"/>
              <p:cNvGrpSpPr>
                <a:grpSpLocks noChangeAspect="1"/>
              </p:cNvGrpSpPr>
              <p:nvPr/>
            </p:nvGrpSpPr>
            <p:grpSpPr bwMode="auto">
              <a:xfrm>
                <a:off x="1823" y="1767"/>
                <a:ext cx="81" cy="76"/>
                <a:chOff x="1818" y="1754"/>
                <a:chExt cx="78" cy="75"/>
              </a:xfrm>
            </p:grpSpPr>
            <p:sp>
              <p:nvSpPr>
                <p:cNvPr id="546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818" y="1769"/>
                  <a:ext cx="73" cy="6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64"/>
                <p:cNvSpPr>
                  <a:spLocks noChangeAspect="1"/>
                </p:cNvSpPr>
                <p:nvPr/>
              </p:nvSpPr>
              <p:spPr bwMode="auto">
                <a:xfrm>
                  <a:off x="1820" y="1754"/>
                  <a:ext cx="76" cy="64"/>
                </a:xfrm>
                <a:custGeom>
                  <a:avLst/>
                  <a:gdLst>
                    <a:gd name="T0" fmla="*/ 0 w 76"/>
                    <a:gd name="T1" fmla="*/ 21 h 64"/>
                    <a:gd name="T2" fmla="*/ 76 w 76"/>
                    <a:gd name="T3" fmla="*/ 64 h 64"/>
                    <a:gd name="T4" fmla="*/ 76 w 76"/>
                    <a:gd name="T5" fmla="*/ 4 h 64"/>
                    <a:gd name="T6" fmla="*/ 1 w 76"/>
                    <a:gd name="T7" fmla="*/ 0 h 64"/>
                    <a:gd name="T8" fmla="*/ 0 w 76"/>
                    <a:gd name="T9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4">
                      <a:moveTo>
                        <a:pt x="0" y="21"/>
                      </a:moveTo>
                      <a:lnTo>
                        <a:pt x="76" y="64"/>
                      </a:lnTo>
                      <a:lnTo>
                        <a:pt x="76" y="4"/>
                      </a:lnTo>
                      <a:lnTo>
                        <a:pt x="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4" name="Line 65"/>
              <p:cNvSpPr>
                <a:spLocks noChangeAspect="1" noChangeShapeType="1"/>
              </p:cNvSpPr>
              <p:nvPr/>
            </p:nvSpPr>
            <p:spPr bwMode="auto">
              <a:xfrm>
                <a:off x="1826" y="1607"/>
                <a:ext cx="0" cy="2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5" name="Line 66"/>
              <p:cNvSpPr>
                <a:spLocks noChangeAspect="1" noChangeShapeType="1"/>
              </p:cNvSpPr>
              <p:nvPr/>
            </p:nvSpPr>
            <p:spPr bwMode="auto">
              <a:xfrm flipH="1">
                <a:off x="1894" y="1632"/>
                <a:ext cx="5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28" name="Group 67"/>
            <p:cNvGrpSpPr>
              <a:grpSpLocks noChangeAspect="1"/>
            </p:cNvGrpSpPr>
            <p:nvPr/>
          </p:nvGrpSpPr>
          <p:grpSpPr bwMode="auto">
            <a:xfrm>
              <a:off x="1998" y="1712"/>
              <a:ext cx="112" cy="328"/>
              <a:chOff x="1823" y="1607"/>
              <a:chExt cx="81" cy="236"/>
            </a:xfrm>
          </p:grpSpPr>
          <p:grpSp>
            <p:nvGrpSpPr>
              <p:cNvPr id="538" name="Group 68"/>
              <p:cNvGrpSpPr>
                <a:grpSpLocks noChangeAspect="1"/>
              </p:cNvGrpSpPr>
              <p:nvPr/>
            </p:nvGrpSpPr>
            <p:grpSpPr bwMode="auto">
              <a:xfrm>
                <a:off x="1823" y="1767"/>
                <a:ext cx="81" cy="76"/>
                <a:chOff x="1818" y="1754"/>
                <a:chExt cx="78" cy="75"/>
              </a:xfrm>
            </p:grpSpPr>
            <p:sp>
              <p:nvSpPr>
                <p:cNvPr id="541" name="Oval 69"/>
                <p:cNvSpPr>
                  <a:spLocks noChangeAspect="1" noChangeArrowheads="1"/>
                </p:cNvSpPr>
                <p:nvPr/>
              </p:nvSpPr>
              <p:spPr bwMode="auto">
                <a:xfrm>
                  <a:off x="1818" y="1769"/>
                  <a:ext cx="73" cy="6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70"/>
                <p:cNvSpPr>
                  <a:spLocks noChangeAspect="1"/>
                </p:cNvSpPr>
                <p:nvPr/>
              </p:nvSpPr>
              <p:spPr bwMode="auto">
                <a:xfrm>
                  <a:off x="1820" y="1754"/>
                  <a:ext cx="76" cy="64"/>
                </a:xfrm>
                <a:custGeom>
                  <a:avLst/>
                  <a:gdLst>
                    <a:gd name="T0" fmla="*/ 0 w 76"/>
                    <a:gd name="T1" fmla="*/ 21 h 64"/>
                    <a:gd name="T2" fmla="*/ 76 w 76"/>
                    <a:gd name="T3" fmla="*/ 64 h 64"/>
                    <a:gd name="T4" fmla="*/ 76 w 76"/>
                    <a:gd name="T5" fmla="*/ 4 h 64"/>
                    <a:gd name="T6" fmla="*/ 1 w 76"/>
                    <a:gd name="T7" fmla="*/ 0 h 64"/>
                    <a:gd name="T8" fmla="*/ 0 w 76"/>
                    <a:gd name="T9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4">
                      <a:moveTo>
                        <a:pt x="0" y="21"/>
                      </a:moveTo>
                      <a:lnTo>
                        <a:pt x="76" y="64"/>
                      </a:lnTo>
                      <a:lnTo>
                        <a:pt x="76" y="4"/>
                      </a:lnTo>
                      <a:lnTo>
                        <a:pt x="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9" name="Line 71"/>
              <p:cNvSpPr>
                <a:spLocks noChangeAspect="1" noChangeShapeType="1"/>
              </p:cNvSpPr>
              <p:nvPr/>
            </p:nvSpPr>
            <p:spPr bwMode="auto">
              <a:xfrm>
                <a:off x="1826" y="1607"/>
                <a:ext cx="0" cy="2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0" name="Line 72"/>
              <p:cNvSpPr>
                <a:spLocks noChangeAspect="1" noChangeShapeType="1"/>
              </p:cNvSpPr>
              <p:nvPr/>
            </p:nvSpPr>
            <p:spPr bwMode="auto">
              <a:xfrm flipH="1">
                <a:off x="1894" y="1632"/>
                <a:ext cx="5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9" name="Line 73"/>
            <p:cNvSpPr>
              <a:spLocks noChangeAspect="1" noChangeShapeType="1"/>
            </p:cNvSpPr>
            <p:nvPr/>
          </p:nvSpPr>
          <p:spPr bwMode="auto">
            <a:xfrm>
              <a:off x="2191" y="1773"/>
              <a:ext cx="3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0" name="Line 74"/>
            <p:cNvSpPr>
              <a:spLocks noChangeAspect="1" noChangeShapeType="1"/>
            </p:cNvSpPr>
            <p:nvPr/>
          </p:nvSpPr>
          <p:spPr bwMode="auto">
            <a:xfrm>
              <a:off x="2170" y="1789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1" name="Line 75"/>
            <p:cNvSpPr>
              <a:spLocks noChangeAspect="1" noChangeShapeType="1"/>
            </p:cNvSpPr>
            <p:nvPr/>
          </p:nvSpPr>
          <p:spPr bwMode="auto">
            <a:xfrm>
              <a:off x="1807" y="1580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2" name="Oval 76"/>
            <p:cNvSpPr>
              <a:spLocks noChangeAspect="1" noChangeArrowheads="1"/>
            </p:cNvSpPr>
            <p:nvPr/>
          </p:nvSpPr>
          <p:spPr bwMode="auto">
            <a:xfrm>
              <a:off x="2069" y="145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3" name="Oval 77"/>
            <p:cNvSpPr>
              <a:spLocks noChangeAspect="1" noChangeArrowheads="1"/>
            </p:cNvSpPr>
            <p:nvPr/>
          </p:nvSpPr>
          <p:spPr bwMode="auto">
            <a:xfrm>
              <a:off x="2025" y="146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4" name="Oval 78"/>
            <p:cNvSpPr>
              <a:spLocks noChangeAspect="1" noChangeArrowheads="1"/>
            </p:cNvSpPr>
            <p:nvPr/>
          </p:nvSpPr>
          <p:spPr bwMode="auto">
            <a:xfrm>
              <a:off x="1996" y="144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5" name="Oval 79"/>
            <p:cNvSpPr>
              <a:spLocks noChangeAspect="1" noChangeArrowheads="1"/>
            </p:cNvSpPr>
            <p:nvPr/>
          </p:nvSpPr>
          <p:spPr bwMode="auto">
            <a:xfrm>
              <a:off x="1961" y="146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6" name="Oval 80"/>
            <p:cNvSpPr>
              <a:spLocks noChangeAspect="1" noChangeArrowheads="1"/>
            </p:cNvSpPr>
            <p:nvPr/>
          </p:nvSpPr>
          <p:spPr bwMode="auto">
            <a:xfrm>
              <a:off x="1996" y="148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7" name="Oval 81"/>
            <p:cNvSpPr>
              <a:spLocks noChangeAspect="1" noChangeArrowheads="1"/>
            </p:cNvSpPr>
            <p:nvPr/>
          </p:nvSpPr>
          <p:spPr bwMode="auto">
            <a:xfrm>
              <a:off x="1970" y="151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8" name="Oval 82"/>
            <p:cNvSpPr>
              <a:spLocks noChangeAspect="1" noChangeArrowheads="1"/>
            </p:cNvSpPr>
            <p:nvPr/>
          </p:nvSpPr>
          <p:spPr bwMode="auto">
            <a:xfrm>
              <a:off x="1941" y="149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9" name="Oval 83"/>
            <p:cNvSpPr>
              <a:spLocks noChangeAspect="1" noChangeArrowheads="1"/>
            </p:cNvSpPr>
            <p:nvPr/>
          </p:nvSpPr>
          <p:spPr bwMode="auto">
            <a:xfrm>
              <a:off x="1906" y="151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0" name="Oval 84"/>
            <p:cNvSpPr>
              <a:spLocks noChangeAspect="1" noChangeArrowheads="1"/>
            </p:cNvSpPr>
            <p:nvPr/>
          </p:nvSpPr>
          <p:spPr bwMode="auto">
            <a:xfrm>
              <a:off x="1964" y="154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1" name="Oval 85"/>
            <p:cNvSpPr>
              <a:spLocks noChangeAspect="1" noChangeArrowheads="1"/>
            </p:cNvSpPr>
            <p:nvPr/>
          </p:nvSpPr>
          <p:spPr bwMode="auto">
            <a:xfrm>
              <a:off x="1936" y="1541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2" name="Oval 86"/>
            <p:cNvSpPr>
              <a:spLocks noChangeAspect="1" noChangeArrowheads="1"/>
            </p:cNvSpPr>
            <p:nvPr/>
          </p:nvSpPr>
          <p:spPr bwMode="auto">
            <a:xfrm>
              <a:off x="1885" y="153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3" name="Oval 87"/>
            <p:cNvSpPr>
              <a:spLocks noChangeAspect="1" noChangeArrowheads="1"/>
            </p:cNvSpPr>
            <p:nvPr/>
          </p:nvSpPr>
          <p:spPr bwMode="auto">
            <a:xfrm>
              <a:off x="1847" y="153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4" name="Oval 88"/>
            <p:cNvSpPr>
              <a:spLocks noChangeAspect="1" noChangeArrowheads="1"/>
            </p:cNvSpPr>
            <p:nvPr/>
          </p:nvSpPr>
          <p:spPr bwMode="auto">
            <a:xfrm>
              <a:off x="2067" y="1475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5" name="Oval 89"/>
            <p:cNvSpPr>
              <a:spLocks noChangeAspect="1" noChangeArrowheads="1"/>
            </p:cNvSpPr>
            <p:nvPr/>
          </p:nvSpPr>
          <p:spPr bwMode="auto">
            <a:xfrm>
              <a:off x="2074" y="152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6" name="Oval 90"/>
            <p:cNvSpPr>
              <a:spLocks noChangeAspect="1" noChangeArrowheads="1"/>
            </p:cNvSpPr>
            <p:nvPr/>
          </p:nvSpPr>
          <p:spPr bwMode="auto">
            <a:xfrm>
              <a:off x="2045" y="1500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7" name="Oval 91"/>
            <p:cNvSpPr>
              <a:spLocks noChangeAspect="1" noChangeArrowheads="1"/>
            </p:cNvSpPr>
            <p:nvPr/>
          </p:nvSpPr>
          <p:spPr bwMode="auto">
            <a:xfrm>
              <a:off x="2010" y="151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8" name="Oval 92"/>
            <p:cNvSpPr>
              <a:spLocks noChangeAspect="1" noChangeArrowheads="1"/>
            </p:cNvSpPr>
            <p:nvPr/>
          </p:nvSpPr>
          <p:spPr bwMode="auto">
            <a:xfrm>
              <a:off x="2007" y="155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9" name="Oval 93"/>
            <p:cNvSpPr>
              <a:spLocks noChangeAspect="1" noChangeArrowheads="1"/>
            </p:cNvSpPr>
            <p:nvPr/>
          </p:nvSpPr>
          <p:spPr bwMode="auto">
            <a:xfrm>
              <a:off x="2002" y="1580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0" name="Oval 94"/>
            <p:cNvSpPr>
              <a:spLocks noChangeAspect="1" noChangeArrowheads="1"/>
            </p:cNvSpPr>
            <p:nvPr/>
          </p:nvSpPr>
          <p:spPr bwMode="auto">
            <a:xfrm>
              <a:off x="1968" y="15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1" name="Oval 95"/>
            <p:cNvSpPr>
              <a:spLocks noChangeAspect="1" noChangeArrowheads="1"/>
            </p:cNvSpPr>
            <p:nvPr/>
          </p:nvSpPr>
          <p:spPr bwMode="auto">
            <a:xfrm>
              <a:off x="2103" y="154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2" name="Oval 96"/>
            <p:cNvSpPr>
              <a:spLocks noChangeAspect="1" noChangeArrowheads="1"/>
            </p:cNvSpPr>
            <p:nvPr/>
          </p:nvSpPr>
          <p:spPr bwMode="auto">
            <a:xfrm>
              <a:off x="2112" y="1598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3" name="Oval 97"/>
            <p:cNvSpPr>
              <a:spLocks noChangeAspect="1" noChangeArrowheads="1"/>
            </p:cNvSpPr>
            <p:nvPr/>
          </p:nvSpPr>
          <p:spPr bwMode="auto">
            <a:xfrm>
              <a:off x="2082" y="157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4" name="Oval 98"/>
            <p:cNvSpPr>
              <a:spLocks noChangeAspect="1" noChangeArrowheads="1"/>
            </p:cNvSpPr>
            <p:nvPr/>
          </p:nvSpPr>
          <p:spPr bwMode="auto">
            <a:xfrm>
              <a:off x="2106" y="162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5" name="Oval 99"/>
            <p:cNvSpPr>
              <a:spLocks noChangeAspect="1" noChangeArrowheads="1"/>
            </p:cNvSpPr>
            <p:nvPr/>
          </p:nvSpPr>
          <p:spPr bwMode="auto">
            <a:xfrm>
              <a:off x="2066" y="1620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6" name="Oval 100"/>
            <p:cNvSpPr>
              <a:spLocks noChangeAspect="1" noChangeArrowheads="1"/>
            </p:cNvSpPr>
            <p:nvPr/>
          </p:nvSpPr>
          <p:spPr bwMode="auto">
            <a:xfrm>
              <a:off x="2027" y="1615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7" name="Oval 101"/>
            <p:cNvSpPr>
              <a:spLocks noChangeAspect="1" noChangeArrowheads="1"/>
            </p:cNvSpPr>
            <p:nvPr/>
          </p:nvSpPr>
          <p:spPr bwMode="auto">
            <a:xfrm>
              <a:off x="1989" y="1615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8" name="Oval 102"/>
            <p:cNvSpPr>
              <a:spLocks noChangeAspect="1" noChangeArrowheads="1"/>
            </p:cNvSpPr>
            <p:nvPr/>
          </p:nvSpPr>
          <p:spPr bwMode="auto">
            <a:xfrm>
              <a:off x="2039" y="154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9" name="Oval 103"/>
            <p:cNvSpPr>
              <a:spLocks noChangeAspect="1" noChangeArrowheads="1"/>
            </p:cNvSpPr>
            <p:nvPr/>
          </p:nvSpPr>
          <p:spPr bwMode="auto">
            <a:xfrm>
              <a:off x="2045" y="1582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0" name="Oval 104"/>
            <p:cNvSpPr>
              <a:spLocks noChangeAspect="1" noChangeArrowheads="1"/>
            </p:cNvSpPr>
            <p:nvPr/>
          </p:nvSpPr>
          <p:spPr bwMode="auto">
            <a:xfrm>
              <a:off x="2152" y="159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1" name="Oval 105"/>
            <p:cNvSpPr>
              <a:spLocks noChangeAspect="1" noChangeArrowheads="1"/>
            </p:cNvSpPr>
            <p:nvPr/>
          </p:nvSpPr>
          <p:spPr bwMode="auto">
            <a:xfrm>
              <a:off x="2112" y="1659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2" name="Oval 106"/>
            <p:cNvSpPr>
              <a:spLocks noChangeAspect="1" noChangeArrowheads="1"/>
            </p:cNvSpPr>
            <p:nvPr/>
          </p:nvSpPr>
          <p:spPr bwMode="auto">
            <a:xfrm>
              <a:off x="2141" y="1565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3" name="Oval 107"/>
            <p:cNvSpPr>
              <a:spLocks noChangeAspect="1" noChangeArrowheads="1"/>
            </p:cNvSpPr>
            <p:nvPr/>
          </p:nvSpPr>
          <p:spPr bwMode="auto">
            <a:xfrm>
              <a:off x="2192" y="165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4" name="Oval 108"/>
            <p:cNvSpPr>
              <a:spLocks noChangeAspect="1" noChangeArrowheads="1"/>
            </p:cNvSpPr>
            <p:nvPr/>
          </p:nvSpPr>
          <p:spPr bwMode="auto">
            <a:xfrm>
              <a:off x="2174" y="15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5" name="Oval 109"/>
            <p:cNvSpPr>
              <a:spLocks noChangeAspect="1" noChangeArrowheads="1"/>
            </p:cNvSpPr>
            <p:nvPr/>
          </p:nvSpPr>
          <p:spPr bwMode="auto">
            <a:xfrm>
              <a:off x="2176" y="1700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6" name="Oval 110"/>
            <p:cNvSpPr>
              <a:spLocks noChangeAspect="1" noChangeArrowheads="1"/>
            </p:cNvSpPr>
            <p:nvPr/>
          </p:nvSpPr>
          <p:spPr bwMode="auto">
            <a:xfrm>
              <a:off x="2137" y="1694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7" name="Oval 111"/>
            <p:cNvSpPr>
              <a:spLocks noChangeAspect="1" noChangeArrowheads="1"/>
            </p:cNvSpPr>
            <p:nvPr/>
          </p:nvSpPr>
          <p:spPr bwMode="auto">
            <a:xfrm>
              <a:off x="2155" y="1661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8" name="Oval 112"/>
            <p:cNvSpPr>
              <a:spLocks noChangeAspect="1" noChangeArrowheads="1"/>
            </p:cNvSpPr>
            <p:nvPr/>
          </p:nvSpPr>
          <p:spPr bwMode="auto">
            <a:xfrm>
              <a:off x="2203" y="155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9" name="Oval 113"/>
            <p:cNvSpPr>
              <a:spLocks noChangeAspect="1" noChangeArrowheads="1"/>
            </p:cNvSpPr>
            <p:nvPr/>
          </p:nvSpPr>
          <p:spPr bwMode="auto">
            <a:xfrm>
              <a:off x="2199" y="186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0" name="Oval 114"/>
            <p:cNvSpPr>
              <a:spLocks noChangeAspect="1" noChangeArrowheads="1"/>
            </p:cNvSpPr>
            <p:nvPr/>
          </p:nvSpPr>
          <p:spPr bwMode="auto">
            <a:xfrm>
              <a:off x="2309" y="188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1" name="Oval 115"/>
            <p:cNvSpPr>
              <a:spLocks noChangeAspect="1" noChangeArrowheads="1"/>
            </p:cNvSpPr>
            <p:nvPr/>
          </p:nvSpPr>
          <p:spPr bwMode="auto">
            <a:xfrm>
              <a:off x="2280" y="186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2" name="Oval 116"/>
            <p:cNvSpPr>
              <a:spLocks noChangeAspect="1" noChangeArrowheads="1"/>
            </p:cNvSpPr>
            <p:nvPr/>
          </p:nvSpPr>
          <p:spPr bwMode="auto">
            <a:xfrm>
              <a:off x="2304" y="191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3" name="Oval 117"/>
            <p:cNvSpPr>
              <a:spLocks noChangeAspect="1" noChangeArrowheads="1"/>
            </p:cNvSpPr>
            <p:nvPr/>
          </p:nvSpPr>
          <p:spPr bwMode="auto">
            <a:xfrm>
              <a:off x="2263" y="190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4" name="Oval 118"/>
            <p:cNvSpPr>
              <a:spLocks noChangeAspect="1" noChangeArrowheads="1"/>
            </p:cNvSpPr>
            <p:nvPr/>
          </p:nvSpPr>
          <p:spPr bwMode="auto">
            <a:xfrm>
              <a:off x="2224" y="190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5" name="Oval 119"/>
            <p:cNvSpPr>
              <a:spLocks noChangeAspect="1" noChangeArrowheads="1"/>
            </p:cNvSpPr>
            <p:nvPr/>
          </p:nvSpPr>
          <p:spPr bwMode="auto">
            <a:xfrm>
              <a:off x="2242" y="186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6" name="Oval 120"/>
            <p:cNvSpPr>
              <a:spLocks noChangeAspect="1" noChangeArrowheads="1"/>
            </p:cNvSpPr>
            <p:nvPr/>
          </p:nvSpPr>
          <p:spPr bwMode="auto">
            <a:xfrm>
              <a:off x="2349" y="188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7" name="Oval 121"/>
            <p:cNvSpPr>
              <a:spLocks noChangeAspect="1" noChangeArrowheads="1"/>
            </p:cNvSpPr>
            <p:nvPr/>
          </p:nvSpPr>
          <p:spPr bwMode="auto">
            <a:xfrm>
              <a:off x="2195" y="1779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8" name="Oval 122"/>
            <p:cNvSpPr>
              <a:spLocks noChangeAspect="1" noChangeArrowheads="1"/>
            </p:cNvSpPr>
            <p:nvPr/>
          </p:nvSpPr>
          <p:spPr bwMode="auto">
            <a:xfrm>
              <a:off x="2313" y="181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9" name="Oval 123"/>
            <p:cNvSpPr>
              <a:spLocks noChangeAspect="1" noChangeArrowheads="1"/>
            </p:cNvSpPr>
            <p:nvPr/>
          </p:nvSpPr>
          <p:spPr bwMode="auto">
            <a:xfrm>
              <a:off x="2284" y="179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0" name="Oval 124"/>
            <p:cNvSpPr>
              <a:spLocks noChangeAspect="1" noChangeArrowheads="1"/>
            </p:cNvSpPr>
            <p:nvPr/>
          </p:nvSpPr>
          <p:spPr bwMode="auto">
            <a:xfrm>
              <a:off x="2308" y="1843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1" name="Oval 125"/>
            <p:cNvSpPr>
              <a:spLocks noChangeAspect="1" noChangeArrowheads="1"/>
            </p:cNvSpPr>
            <p:nvPr/>
          </p:nvSpPr>
          <p:spPr bwMode="auto">
            <a:xfrm>
              <a:off x="2267" y="183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2" name="Oval 126"/>
            <p:cNvSpPr>
              <a:spLocks noChangeAspect="1" noChangeArrowheads="1"/>
            </p:cNvSpPr>
            <p:nvPr/>
          </p:nvSpPr>
          <p:spPr bwMode="auto">
            <a:xfrm>
              <a:off x="2228" y="183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3" name="Oval 127"/>
            <p:cNvSpPr>
              <a:spLocks noChangeAspect="1" noChangeArrowheads="1"/>
            </p:cNvSpPr>
            <p:nvPr/>
          </p:nvSpPr>
          <p:spPr bwMode="auto">
            <a:xfrm>
              <a:off x="2247" y="1797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4" name="Oval 128"/>
            <p:cNvSpPr>
              <a:spLocks noChangeAspect="1" noChangeArrowheads="1"/>
            </p:cNvSpPr>
            <p:nvPr/>
          </p:nvSpPr>
          <p:spPr bwMode="auto">
            <a:xfrm>
              <a:off x="2354" y="1814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5" name="Oval 129"/>
            <p:cNvSpPr>
              <a:spLocks noChangeAspect="1" noChangeArrowheads="1"/>
            </p:cNvSpPr>
            <p:nvPr/>
          </p:nvSpPr>
          <p:spPr bwMode="auto">
            <a:xfrm>
              <a:off x="2151" y="1629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6" name="Oval 130"/>
            <p:cNvSpPr>
              <a:spLocks noChangeAspect="1" noChangeArrowheads="1"/>
            </p:cNvSpPr>
            <p:nvPr/>
          </p:nvSpPr>
          <p:spPr bwMode="auto">
            <a:xfrm>
              <a:off x="2273" y="17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7" name="Oval 131"/>
            <p:cNvSpPr>
              <a:spLocks noChangeAspect="1" noChangeArrowheads="1"/>
            </p:cNvSpPr>
            <p:nvPr/>
          </p:nvSpPr>
          <p:spPr bwMode="auto">
            <a:xfrm>
              <a:off x="2195" y="159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8" name="Oval 132"/>
            <p:cNvSpPr>
              <a:spLocks noChangeAspect="1" noChangeArrowheads="1"/>
            </p:cNvSpPr>
            <p:nvPr/>
          </p:nvSpPr>
          <p:spPr bwMode="auto">
            <a:xfrm>
              <a:off x="2262" y="175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9" name="Oval 133"/>
            <p:cNvSpPr>
              <a:spLocks noChangeAspect="1" noChangeArrowheads="1"/>
            </p:cNvSpPr>
            <p:nvPr/>
          </p:nvSpPr>
          <p:spPr bwMode="auto">
            <a:xfrm>
              <a:off x="2221" y="175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0" name="Oval 134"/>
            <p:cNvSpPr>
              <a:spLocks noChangeAspect="1" noChangeArrowheads="1"/>
            </p:cNvSpPr>
            <p:nvPr/>
          </p:nvSpPr>
          <p:spPr bwMode="auto">
            <a:xfrm>
              <a:off x="2088" y="1634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1" name="Oval 135"/>
            <p:cNvSpPr>
              <a:spLocks noChangeAspect="1" noChangeArrowheads="1"/>
            </p:cNvSpPr>
            <p:nvPr/>
          </p:nvSpPr>
          <p:spPr bwMode="auto">
            <a:xfrm>
              <a:off x="2181" y="161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2" name="Oval 136"/>
            <p:cNvSpPr>
              <a:spLocks noChangeAspect="1" noChangeArrowheads="1"/>
            </p:cNvSpPr>
            <p:nvPr/>
          </p:nvSpPr>
          <p:spPr bwMode="auto">
            <a:xfrm>
              <a:off x="2292" y="174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3" name="Oval 137"/>
            <p:cNvSpPr>
              <a:spLocks noChangeAspect="1" noChangeArrowheads="1"/>
            </p:cNvSpPr>
            <p:nvPr/>
          </p:nvSpPr>
          <p:spPr bwMode="auto">
            <a:xfrm>
              <a:off x="2306" y="164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4" name="Oval 138"/>
            <p:cNvSpPr>
              <a:spLocks noChangeAspect="1" noChangeArrowheads="1"/>
            </p:cNvSpPr>
            <p:nvPr/>
          </p:nvSpPr>
          <p:spPr bwMode="auto">
            <a:xfrm>
              <a:off x="2263" y="164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5" name="Oval 139"/>
            <p:cNvSpPr>
              <a:spLocks noChangeAspect="1" noChangeArrowheads="1"/>
            </p:cNvSpPr>
            <p:nvPr/>
          </p:nvSpPr>
          <p:spPr bwMode="auto">
            <a:xfrm>
              <a:off x="2342" y="162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6" name="Oval 140"/>
            <p:cNvSpPr>
              <a:spLocks noChangeAspect="1" noChangeArrowheads="1"/>
            </p:cNvSpPr>
            <p:nvPr/>
          </p:nvSpPr>
          <p:spPr bwMode="auto">
            <a:xfrm>
              <a:off x="2230" y="172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7" name="Oval 141"/>
            <p:cNvSpPr>
              <a:spLocks noChangeAspect="1" noChangeArrowheads="1"/>
            </p:cNvSpPr>
            <p:nvPr/>
          </p:nvSpPr>
          <p:spPr bwMode="auto">
            <a:xfrm>
              <a:off x="2184" y="1732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8" name="Oval 142"/>
            <p:cNvSpPr>
              <a:spLocks noChangeAspect="1" noChangeArrowheads="1"/>
            </p:cNvSpPr>
            <p:nvPr/>
          </p:nvSpPr>
          <p:spPr bwMode="auto">
            <a:xfrm>
              <a:off x="2226" y="167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9" name="Oval 143"/>
            <p:cNvSpPr>
              <a:spLocks noChangeAspect="1" noChangeArrowheads="1"/>
            </p:cNvSpPr>
            <p:nvPr/>
          </p:nvSpPr>
          <p:spPr bwMode="auto">
            <a:xfrm>
              <a:off x="2267" y="167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0" name="Oval 144"/>
            <p:cNvSpPr>
              <a:spLocks noChangeAspect="1" noChangeArrowheads="1"/>
            </p:cNvSpPr>
            <p:nvPr/>
          </p:nvSpPr>
          <p:spPr bwMode="auto">
            <a:xfrm>
              <a:off x="2220" y="163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1" name="Oval 145"/>
            <p:cNvSpPr>
              <a:spLocks noChangeAspect="1" noChangeArrowheads="1"/>
            </p:cNvSpPr>
            <p:nvPr/>
          </p:nvSpPr>
          <p:spPr bwMode="auto">
            <a:xfrm>
              <a:off x="2341" y="16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2" name="Oval 146"/>
            <p:cNvSpPr>
              <a:spLocks noChangeAspect="1" noChangeArrowheads="1"/>
            </p:cNvSpPr>
            <p:nvPr/>
          </p:nvSpPr>
          <p:spPr bwMode="auto">
            <a:xfrm>
              <a:off x="2341" y="184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3" name="Oval 147"/>
            <p:cNvSpPr>
              <a:spLocks noChangeAspect="1" noChangeArrowheads="1"/>
            </p:cNvSpPr>
            <p:nvPr/>
          </p:nvSpPr>
          <p:spPr bwMode="auto">
            <a:xfrm>
              <a:off x="2348" y="1741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4" name="Oval 148"/>
            <p:cNvSpPr>
              <a:spLocks noChangeAspect="1" noChangeArrowheads="1"/>
            </p:cNvSpPr>
            <p:nvPr/>
          </p:nvSpPr>
          <p:spPr bwMode="auto">
            <a:xfrm>
              <a:off x="2338" y="178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5" name="Oval 149"/>
            <p:cNvSpPr>
              <a:spLocks noChangeAspect="1" noChangeArrowheads="1"/>
            </p:cNvSpPr>
            <p:nvPr/>
          </p:nvSpPr>
          <p:spPr bwMode="auto">
            <a:xfrm>
              <a:off x="2198" y="18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6" name="Oval 150"/>
            <p:cNvSpPr>
              <a:spLocks noChangeAspect="1" noChangeArrowheads="1"/>
            </p:cNvSpPr>
            <p:nvPr/>
          </p:nvSpPr>
          <p:spPr bwMode="auto">
            <a:xfrm>
              <a:off x="2327" y="176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7" name="Oval 151"/>
            <p:cNvSpPr>
              <a:spLocks noChangeAspect="1" noChangeArrowheads="1"/>
            </p:cNvSpPr>
            <p:nvPr/>
          </p:nvSpPr>
          <p:spPr bwMode="auto">
            <a:xfrm>
              <a:off x="2327" y="172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8" name="Oval 152"/>
            <p:cNvSpPr>
              <a:spLocks noChangeAspect="1" noChangeArrowheads="1"/>
            </p:cNvSpPr>
            <p:nvPr/>
          </p:nvSpPr>
          <p:spPr bwMode="auto">
            <a:xfrm>
              <a:off x="2304" y="1696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9" name="Oval 153"/>
            <p:cNvSpPr>
              <a:spLocks noChangeAspect="1" noChangeArrowheads="1"/>
            </p:cNvSpPr>
            <p:nvPr/>
          </p:nvSpPr>
          <p:spPr bwMode="auto">
            <a:xfrm>
              <a:off x="2203" y="196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0" name="Oval 154"/>
            <p:cNvSpPr>
              <a:spLocks noChangeAspect="1" noChangeArrowheads="1"/>
            </p:cNvSpPr>
            <p:nvPr/>
          </p:nvSpPr>
          <p:spPr bwMode="auto">
            <a:xfrm>
              <a:off x="2348" y="171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1" name="Oval 155"/>
            <p:cNvSpPr>
              <a:spLocks noChangeAspect="1" noChangeArrowheads="1"/>
            </p:cNvSpPr>
            <p:nvPr/>
          </p:nvSpPr>
          <p:spPr bwMode="auto">
            <a:xfrm>
              <a:off x="2277" y="191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2" name="Oval 156"/>
            <p:cNvSpPr>
              <a:spLocks noChangeAspect="1" noChangeArrowheads="1"/>
            </p:cNvSpPr>
            <p:nvPr/>
          </p:nvSpPr>
          <p:spPr bwMode="auto">
            <a:xfrm>
              <a:off x="2074" y="1559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3" name="Oval 157"/>
            <p:cNvSpPr>
              <a:spLocks noChangeAspect="1" noChangeArrowheads="1"/>
            </p:cNvSpPr>
            <p:nvPr/>
          </p:nvSpPr>
          <p:spPr bwMode="auto">
            <a:xfrm>
              <a:off x="2213" y="170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4" name="Oval 158"/>
            <p:cNvSpPr>
              <a:spLocks noChangeAspect="1" noChangeArrowheads="1"/>
            </p:cNvSpPr>
            <p:nvPr/>
          </p:nvSpPr>
          <p:spPr bwMode="auto">
            <a:xfrm>
              <a:off x="2192" y="192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5" name="Oval 159"/>
            <p:cNvSpPr>
              <a:spLocks noChangeAspect="1" noChangeArrowheads="1"/>
            </p:cNvSpPr>
            <p:nvPr/>
          </p:nvSpPr>
          <p:spPr bwMode="auto">
            <a:xfrm>
              <a:off x="2235" y="194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6" name="Oval 160"/>
            <p:cNvSpPr>
              <a:spLocks noChangeAspect="1" noChangeArrowheads="1"/>
            </p:cNvSpPr>
            <p:nvPr/>
          </p:nvSpPr>
          <p:spPr bwMode="auto">
            <a:xfrm>
              <a:off x="2198" y="1994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7" name="Oval 161"/>
            <p:cNvSpPr>
              <a:spLocks noChangeAspect="1" noChangeArrowheads="1"/>
            </p:cNvSpPr>
            <p:nvPr/>
          </p:nvSpPr>
          <p:spPr bwMode="auto">
            <a:xfrm>
              <a:off x="2479" y="170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8" name="Oval 162"/>
            <p:cNvSpPr>
              <a:spLocks noChangeAspect="1" noChangeArrowheads="1"/>
            </p:cNvSpPr>
            <p:nvPr/>
          </p:nvSpPr>
          <p:spPr bwMode="auto">
            <a:xfrm>
              <a:off x="2589" y="172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9" name="Oval 163"/>
            <p:cNvSpPr>
              <a:spLocks noChangeAspect="1" noChangeArrowheads="1"/>
            </p:cNvSpPr>
            <p:nvPr/>
          </p:nvSpPr>
          <p:spPr bwMode="auto">
            <a:xfrm>
              <a:off x="2559" y="170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0" name="Oval 164"/>
            <p:cNvSpPr>
              <a:spLocks noChangeAspect="1" noChangeArrowheads="1"/>
            </p:cNvSpPr>
            <p:nvPr/>
          </p:nvSpPr>
          <p:spPr bwMode="auto">
            <a:xfrm>
              <a:off x="2583" y="175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1" name="Oval 165"/>
            <p:cNvSpPr>
              <a:spLocks noChangeAspect="1" noChangeArrowheads="1"/>
            </p:cNvSpPr>
            <p:nvPr/>
          </p:nvSpPr>
          <p:spPr bwMode="auto">
            <a:xfrm>
              <a:off x="2543" y="17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2" name="Oval 166"/>
            <p:cNvSpPr>
              <a:spLocks noChangeAspect="1" noChangeArrowheads="1"/>
            </p:cNvSpPr>
            <p:nvPr/>
          </p:nvSpPr>
          <p:spPr bwMode="auto">
            <a:xfrm>
              <a:off x="2504" y="17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3" name="Oval 167"/>
            <p:cNvSpPr>
              <a:spLocks noChangeAspect="1" noChangeArrowheads="1"/>
            </p:cNvSpPr>
            <p:nvPr/>
          </p:nvSpPr>
          <p:spPr bwMode="auto">
            <a:xfrm>
              <a:off x="2522" y="171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4" name="Oval 168"/>
            <p:cNvSpPr>
              <a:spLocks noChangeAspect="1" noChangeArrowheads="1"/>
            </p:cNvSpPr>
            <p:nvPr/>
          </p:nvSpPr>
          <p:spPr bwMode="auto">
            <a:xfrm>
              <a:off x="2475" y="1623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5" name="Oval 169"/>
            <p:cNvSpPr>
              <a:spLocks noChangeAspect="1" noChangeArrowheads="1"/>
            </p:cNvSpPr>
            <p:nvPr/>
          </p:nvSpPr>
          <p:spPr bwMode="auto">
            <a:xfrm>
              <a:off x="2593" y="165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6" name="Oval 170"/>
            <p:cNvSpPr>
              <a:spLocks noChangeAspect="1" noChangeArrowheads="1"/>
            </p:cNvSpPr>
            <p:nvPr/>
          </p:nvSpPr>
          <p:spPr bwMode="auto">
            <a:xfrm>
              <a:off x="2564" y="1637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7" name="Oval 171"/>
            <p:cNvSpPr>
              <a:spLocks noChangeAspect="1" noChangeArrowheads="1"/>
            </p:cNvSpPr>
            <p:nvPr/>
          </p:nvSpPr>
          <p:spPr bwMode="auto">
            <a:xfrm>
              <a:off x="2587" y="168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8" name="Oval 172"/>
            <p:cNvSpPr>
              <a:spLocks noChangeAspect="1" noChangeArrowheads="1"/>
            </p:cNvSpPr>
            <p:nvPr/>
          </p:nvSpPr>
          <p:spPr bwMode="auto">
            <a:xfrm>
              <a:off x="2547" y="168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9" name="Oval 173"/>
            <p:cNvSpPr>
              <a:spLocks noChangeAspect="1" noChangeArrowheads="1"/>
            </p:cNvSpPr>
            <p:nvPr/>
          </p:nvSpPr>
          <p:spPr bwMode="auto">
            <a:xfrm>
              <a:off x="2508" y="167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0" name="Oval 174"/>
            <p:cNvSpPr>
              <a:spLocks noChangeAspect="1" noChangeArrowheads="1"/>
            </p:cNvSpPr>
            <p:nvPr/>
          </p:nvSpPr>
          <p:spPr bwMode="auto">
            <a:xfrm>
              <a:off x="2526" y="164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1" name="Oval 175"/>
            <p:cNvSpPr>
              <a:spLocks noChangeAspect="1" noChangeArrowheads="1"/>
            </p:cNvSpPr>
            <p:nvPr/>
          </p:nvSpPr>
          <p:spPr bwMode="auto">
            <a:xfrm>
              <a:off x="2552" y="15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2" name="Oval 176"/>
            <p:cNvSpPr>
              <a:spLocks noChangeAspect="1" noChangeArrowheads="1"/>
            </p:cNvSpPr>
            <p:nvPr/>
          </p:nvSpPr>
          <p:spPr bwMode="auto">
            <a:xfrm>
              <a:off x="2541" y="160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3" name="Oval 177"/>
            <p:cNvSpPr>
              <a:spLocks noChangeAspect="1" noChangeArrowheads="1"/>
            </p:cNvSpPr>
            <p:nvPr/>
          </p:nvSpPr>
          <p:spPr bwMode="auto">
            <a:xfrm>
              <a:off x="2501" y="16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4" name="Oval 178"/>
            <p:cNvSpPr>
              <a:spLocks noChangeAspect="1" noChangeArrowheads="1"/>
            </p:cNvSpPr>
            <p:nvPr/>
          </p:nvSpPr>
          <p:spPr bwMode="auto">
            <a:xfrm>
              <a:off x="2572" y="159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5" name="Oval 179"/>
            <p:cNvSpPr>
              <a:spLocks noChangeAspect="1" noChangeArrowheads="1"/>
            </p:cNvSpPr>
            <p:nvPr/>
          </p:nvSpPr>
          <p:spPr bwMode="auto">
            <a:xfrm>
              <a:off x="2643" y="165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6" name="Oval 180"/>
            <p:cNvSpPr>
              <a:spLocks noChangeAspect="1" noChangeArrowheads="1"/>
            </p:cNvSpPr>
            <p:nvPr/>
          </p:nvSpPr>
          <p:spPr bwMode="auto">
            <a:xfrm>
              <a:off x="2639" y="15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7" name="Oval 181"/>
            <p:cNvSpPr>
              <a:spLocks noChangeAspect="1" noChangeArrowheads="1"/>
            </p:cNvSpPr>
            <p:nvPr/>
          </p:nvSpPr>
          <p:spPr bwMode="auto">
            <a:xfrm>
              <a:off x="2655" y="149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8" name="Oval 182"/>
            <p:cNvSpPr>
              <a:spLocks noChangeAspect="1" noChangeArrowheads="1"/>
            </p:cNvSpPr>
            <p:nvPr/>
          </p:nvSpPr>
          <p:spPr bwMode="auto">
            <a:xfrm>
              <a:off x="2621" y="15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9" name="Oval 183"/>
            <p:cNvSpPr>
              <a:spLocks noChangeAspect="1" noChangeArrowheads="1"/>
            </p:cNvSpPr>
            <p:nvPr/>
          </p:nvSpPr>
          <p:spPr bwMode="auto">
            <a:xfrm>
              <a:off x="2621" y="1691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0" name="Oval 184"/>
            <p:cNvSpPr>
              <a:spLocks noChangeAspect="1" noChangeArrowheads="1"/>
            </p:cNvSpPr>
            <p:nvPr/>
          </p:nvSpPr>
          <p:spPr bwMode="auto">
            <a:xfrm>
              <a:off x="2618" y="162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1" name="Oval 185"/>
            <p:cNvSpPr>
              <a:spLocks noChangeAspect="1" noChangeArrowheads="1"/>
            </p:cNvSpPr>
            <p:nvPr/>
          </p:nvSpPr>
          <p:spPr bwMode="auto">
            <a:xfrm>
              <a:off x="2477" y="16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2" name="Oval 186"/>
            <p:cNvSpPr>
              <a:spLocks noChangeAspect="1" noChangeArrowheads="1"/>
            </p:cNvSpPr>
            <p:nvPr/>
          </p:nvSpPr>
          <p:spPr bwMode="auto">
            <a:xfrm>
              <a:off x="2607" y="161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3" name="Oval 187"/>
            <p:cNvSpPr>
              <a:spLocks noChangeAspect="1" noChangeArrowheads="1"/>
            </p:cNvSpPr>
            <p:nvPr/>
          </p:nvSpPr>
          <p:spPr bwMode="auto">
            <a:xfrm>
              <a:off x="2607" y="156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4" name="Oval 188"/>
            <p:cNvSpPr>
              <a:spLocks noChangeAspect="1" noChangeArrowheads="1"/>
            </p:cNvSpPr>
            <p:nvPr/>
          </p:nvSpPr>
          <p:spPr bwMode="auto">
            <a:xfrm>
              <a:off x="2583" y="154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5" name="Oval 189"/>
            <p:cNvSpPr>
              <a:spLocks noChangeAspect="1" noChangeArrowheads="1"/>
            </p:cNvSpPr>
            <p:nvPr/>
          </p:nvSpPr>
          <p:spPr bwMode="auto">
            <a:xfrm>
              <a:off x="2479" y="180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6" name="Oval 190"/>
            <p:cNvSpPr>
              <a:spLocks noChangeAspect="1" noChangeArrowheads="1"/>
            </p:cNvSpPr>
            <p:nvPr/>
          </p:nvSpPr>
          <p:spPr bwMode="auto">
            <a:xfrm>
              <a:off x="2557" y="1761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7" name="Oval 191"/>
            <p:cNvSpPr>
              <a:spLocks noChangeAspect="1" noChangeArrowheads="1"/>
            </p:cNvSpPr>
            <p:nvPr/>
          </p:nvSpPr>
          <p:spPr bwMode="auto">
            <a:xfrm>
              <a:off x="2627" y="1589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8" name="Oval 192"/>
            <p:cNvSpPr>
              <a:spLocks noChangeAspect="1" noChangeArrowheads="1"/>
            </p:cNvSpPr>
            <p:nvPr/>
          </p:nvSpPr>
          <p:spPr bwMode="auto">
            <a:xfrm>
              <a:off x="2472" y="176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9" name="Oval 193"/>
            <p:cNvSpPr>
              <a:spLocks noChangeAspect="1" noChangeArrowheads="1"/>
            </p:cNvSpPr>
            <p:nvPr/>
          </p:nvSpPr>
          <p:spPr bwMode="auto">
            <a:xfrm>
              <a:off x="2515" y="179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0" name="Oval 194"/>
            <p:cNvSpPr>
              <a:spLocks noChangeAspect="1" noChangeArrowheads="1"/>
            </p:cNvSpPr>
            <p:nvPr/>
          </p:nvSpPr>
          <p:spPr bwMode="auto">
            <a:xfrm>
              <a:off x="2477" y="183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1" name="Oval 195"/>
            <p:cNvSpPr>
              <a:spLocks noChangeAspect="1" noChangeArrowheads="1"/>
            </p:cNvSpPr>
            <p:nvPr/>
          </p:nvSpPr>
          <p:spPr bwMode="auto">
            <a:xfrm>
              <a:off x="2380" y="15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2" name="Oval 196"/>
            <p:cNvSpPr>
              <a:spLocks noChangeAspect="1" noChangeArrowheads="1"/>
            </p:cNvSpPr>
            <p:nvPr/>
          </p:nvSpPr>
          <p:spPr bwMode="auto">
            <a:xfrm>
              <a:off x="2548" y="147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3" name="Oval 197"/>
            <p:cNvSpPr>
              <a:spLocks noChangeAspect="1" noChangeArrowheads="1"/>
            </p:cNvSpPr>
            <p:nvPr/>
          </p:nvSpPr>
          <p:spPr bwMode="auto">
            <a:xfrm>
              <a:off x="2519" y="145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4" name="Oval 198"/>
            <p:cNvSpPr>
              <a:spLocks noChangeAspect="1" noChangeArrowheads="1"/>
            </p:cNvSpPr>
            <p:nvPr/>
          </p:nvSpPr>
          <p:spPr bwMode="auto">
            <a:xfrm>
              <a:off x="2543" y="15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5" name="Oval 199"/>
            <p:cNvSpPr>
              <a:spLocks noChangeAspect="1" noChangeArrowheads="1"/>
            </p:cNvSpPr>
            <p:nvPr/>
          </p:nvSpPr>
          <p:spPr bwMode="auto">
            <a:xfrm>
              <a:off x="2502" y="149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6" name="Oval 200"/>
            <p:cNvSpPr>
              <a:spLocks noChangeAspect="1" noChangeArrowheads="1"/>
            </p:cNvSpPr>
            <p:nvPr/>
          </p:nvSpPr>
          <p:spPr bwMode="auto">
            <a:xfrm>
              <a:off x="2463" y="151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7" name="Oval 201"/>
            <p:cNvSpPr>
              <a:spLocks noChangeAspect="1" noChangeArrowheads="1"/>
            </p:cNvSpPr>
            <p:nvPr/>
          </p:nvSpPr>
          <p:spPr bwMode="auto">
            <a:xfrm>
              <a:off x="2481" y="145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8" name="Oval 202"/>
            <p:cNvSpPr>
              <a:spLocks noChangeAspect="1" noChangeArrowheads="1"/>
            </p:cNvSpPr>
            <p:nvPr/>
          </p:nvSpPr>
          <p:spPr bwMode="auto">
            <a:xfrm>
              <a:off x="2317" y="149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9" name="Oval 203"/>
            <p:cNvSpPr>
              <a:spLocks noChangeAspect="1" noChangeArrowheads="1"/>
            </p:cNvSpPr>
            <p:nvPr/>
          </p:nvSpPr>
          <p:spPr bwMode="auto">
            <a:xfrm>
              <a:off x="2164" y="139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0" name="Oval 204"/>
            <p:cNvSpPr>
              <a:spLocks noChangeAspect="1" noChangeArrowheads="1"/>
            </p:cNvSpPr>
            <p:nvPr/>
          </p:nvSpPr>
          <p:spPr bwMode="auto">
            <a:xfrm>
              <a:off x="2127" y="140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1" name="Oval 205"/>
            <p:cNvSpPr>
              <a:spLocks noChangeAspect="1" noChangeArrowheads="1"/>
            </p:cNvSpPr>
            <p:nvPr/>
          </p:nvSpPr>
          <p:spPr bwMode="auto">
            <a:xfrm>
              <a:off x="2612" y="146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2" name="Oval 206"/>
            <p:cNvSpPr>
              <a:spLocks noChangeAspect="1" noChangeArrowheads="1"/>
            </p:cNvSpPr>
            <p:nvPr/>
          </p:nvSpPr>
          <p:spPr bwMode="auto">
            <a:xfrm>
              <a:off x="2643" y="144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3" name="Oval 207"/>
            <p:cNvSpPr>
              <a:spLocks noChangeAspect="1" noChangeArrowheads="1"/>
            </p:cNvSpPr>
            <p:nvPr/>
          </p:nvSpPr>
          <p:spPr bwMode="auto">
            <a:xfrm>
              <a:off x="2455" y="143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4" name="Oval 208"/>
            <p:cNvSpPr>
              <a:spLocks noChangeAspect="1" noChangeArrowheads="1"/>
            </p:cNvSpPr>
            <p:nvPr/>
          </p:nvSpPr>
          <p:spPr bwMode="auto">
            <a:xfrm>
              <a:off x="2598" y="144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5" name="Oval 209"/>
            <p:cNvSpPr>
              <a:spLocks noChangeAspect="1" noChangeArrowheads="1"/>
            </p:cNvSpPr>
            <p:nvPr/>
          </p:nvSpPr>
          <p:spPr bwMode="auto">
            <a:xfrm>
              <a:off x="2164" y="134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6" name="Oval 210"/>
            <p:cNvSpPr>
              <a:spLocks noChangeAspect="1" noChangeArrowheads="1"/>
            </p:cNvSpPr>
            <p:nvPr/>
          </p:nvSpPr>
          <p:spPr bwMode="auto">
            <a:xfrm>
              <a:off x="2639" y="141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7" name="Oval 211"/>
            <p:cNvSpPr>
              <a:spLocks noChangeAspect="1" noChangeArrowheads="1"/>
            </p:cNvSpPr>
            <p:nvPr/>
          </p:nvSpPr>
          <p:spPr bwMode="auto">
            <a:xfrm>
              <a:off x="2223" y="131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8" name="Oval 212"/>
            <p:cNvSpPr>
              <a:spLocks noChangeAspect="1" noChangeArrowheads="1"/>
            </p:cNvSpPr>
            <p:nvPr/>
          </p:nvSpPr>
          <p:spPr bwMode="auto">
            <a:xfrm>
              <a:off x="2194" y="1322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9" name="Oval 213"/>
            <p:cNvSpPr>
              <a:spLocks noChangeAspect="1" noChangeArrowheads="1"/>
            </p:cNvSpPr>
            <p:nvPr/>
          </p:nvSpPr>
          <p:spPr bwMode="auto">
            <a:xfrm>
              <a:off x="2181" y="137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0" name="Oval 214"/>
            <p:cNvSpPr>
              <a:spLocks noChangeAspect="1" noChangeArrowheads="1"/>
            </p:cNvSpPr>
            <p:nvPr/>
          </p:nvSpPr>
          <p:spPr bwMode="auto">
            <a:xfrm>
              <a:off x="2248" y="13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1" name="Oval 215"/>
            <p:cNvSpPr>
              <a:spLocks noChangeAspect="1" noChangeArrowheads="1"/>
            </p:cNvSpPr>
            <p:nvPr/>
          </p:nvSpPr>
          <p:spPr bwMode="auto">
            <a:xfrm>
              <a:off x="2391" y="126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2" name="Oval 216"/>
            <p:cNvSpPr>
              <a:spLocks noChangeAspect="1" noChangeArrowheads="1"/>
            </p:cNvSpPr>
            <p:nvPr/>
          </p:nvSpPr>
          <p:spPr bwMode="auto">
            <a:xfrm>
              <a:off x="2326" y="1267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3" name="Oval 217"/>
            <p:cNvSpPr>
              <a:spLocks noChangeAspect="1" noChangeArrowheads="1"/>
            </p:cNvSpPr>
            <p:nvPr/>
          </p:nvSpPr>
          <p:spPr bwMode="auto">
            <a:xfrm>
              <a:off x="2580" y="147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4" name="Oval 218"/>
            <p:cNvSpPr>
              <a:spLocks noChangeAspect="1" noChangeArrowheads="1"/>
            </p:cNvSpPr>
            <p:nvPr/>
          </p:nvSpPr>
          <p:spPr bwMode="auto">
            <a:xfrm>
              <a:off x="2103" y="138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5" name="Oval 219"/>
            <p:cNvSpPr>
              <a:spLocks noChangeAspect="1" noChangeArrowheads="1"/>
            </p:cNvSpPr>
            <p:nvPr/>
          </p:nvSpPr>
          <p:spPr bwMode="auto">
            <a:xfrm>
              <a:off x="2349" y="152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6" name="Oval 220"/>
            <p:cNvSpPr>
              <a:spLocks noChangeAspect="1" noChangeArrowheads="1"/>
            </p:cNvSpPr>
            <p:nvPr/>
          </p:nvSpPr>
          <p:spPr bwMode="auto">
            <a:xfrm>
              <a:off x="2138" y="136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7" name="Oval 221"/>
            <p:cNvSpPr>
              <a:spLocks noChangeAspect="1" noChangeArrowheads="1"/>
            </p:cNvSpPr>
            <p:nvPr/>
          </p:nvSpPr>
          <p:spPr bwMode="auto">
            <a:xfrm>
              <a:off x="2356" y="128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8" name="Oval 222"/>
            <p:cNvSpPr>
              <a:spLocks noChangeAspect="1" noChangeArrowheads="1"/>
            </p:cNvSpPr>
            <p:nvPr/>
          </p:nvSpPr>
          <p:spPr bwMode="auto">
            <a:xfrm>
              <a:off x="2280" y="128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9" name="Oval 223"/>
            <p:cNvSpPr>
              <a:spLocks noChangeAspect="1" noChangeArrowheads="1"/>
            </p:cNvSpPr>
            <p:nvPr/>
          </p:nvSpPr>
          <p:spPr bwMode="auto">
            <a:xfrm>
              <a:off x="2411" y="1565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0" name="Oval 224"/>
            <p:cNvSpPr>
              <a:spLocks noChangeAspect="1" noChangeArrowheads="1"/>
            </p:cNvSpPr>
            <p:nvPr/>
          </p:nvSpPr>
          <p:spPr bwMode="auto">
            <a:xfrm>
              <a:off x="2515" y="1532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1" name="Oval 225"/>
            <p:cNvSpPr>
              <a:spLocks noChangeAspect="1" noChangeArrowheads="1"/>
            </p:cNvSpPr>
            <p:nvPr/>
          </p:nvSpPr>
          <p:spPr bwMode="auto">
            <a:xfrm>
              <a:off x="2308" y="130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2" name="Oval 226"/>
            <p:cNvSpPr>
              <a:spLocks noChangeAspect="1" noChangeArrowheads="1"/>
            </p:cNvSpPr>
            <p:nvPr/>
          </p:nvSpPr>
          <p:spPr bwMode="auto">
            <a:xfrm>
              <a:off x="2430" y="153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3" name="Oval 227"/>
            <p:cNvSpPr>
              <a:spLocks noChangeAspect="1" noChangeArrowheads="1"/>
            </p:cNvSpPr>
            <p:nvPr/>
          </p:nvSpPr>
          <p:spPr bwMode="auto">
            <a:xfrm>
              <a:off x="2479" y="155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4" name="Oval 228"/>
            <p:cNvSpPr>
              <a:spLocks noChangeAspect="1" noChangeArrowheads="1"/>
            </p:cNvSpPr>
            <p:nvPr/>
          </p:nvSpPr>
          <p:spPr bwMode="auto">
            <a:xfrm>
              <a:off x="2445" y="15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5" name="Oval 229"/>
            <p:cNvSpPr>
              <a:spLocks noChangeAspect="1" noChangeArrowheads="1"/>
            </p:cNvSpPr>
            <p:nvPr/>
          </p:nvSpPr>
          <p:spPr bwMode="auto">
            <a:xfrm>
              <a:off x="2288" y="148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6" name="Oval 230"/>
            <p:cNvSpPr>
              <a:spLocks noChangeAspect="1" noChangeArrowheads="1"/>
            </p:cNvSpPr>
            <p:nvPr/>
          </p:nvSpPr>
          <p:spPr bwMode="auto">
            <a:xfrm>
              <a:off x="2398" y="150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7" name="Oval 231"/>
            <p:cNvSpPr>
              <a:spLocks noChangeAspect="1" noChangeArrowheads="1"/>
            </p:cNvSpPr>
            <p:nvPr/>
          </p:nvSpPr>
          <p:spPr bwMode="auto">
            <a:xfrm>
              <a:off x="2369" y="148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8" name="Oval 232"/>
            <p:cNvSpPr>
              <a:spLocks noChangeAspect="1" noChangeArrowheads="1"/>
            </p:cNvSpPr>
            <p:nvPr/>
          </p:nvSpPr>
          <p:spPr bwMode="auto">
            <a:xfrm>
              <a:off x="2306" y="1386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9" name="Oval 233"/>
            <p:cNvSpPr>
              <a:spLocks noChangeAspect="1" noChangeArrowheads="1"/>
            </p:cNvSpPr>
            <p:nvPr/>
          </p:nvSpPr>
          <p:spPr bwMode="auto">
            <a:xfrm>
              <a:off x="2625" y="17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0" name="Oval 234"/>
            <p:cNvSpPr>
              <a:spLocks noChangeAspect="1" noChangeArrowheads="1"/>
            </p:cNvSpPr>
            <p:nvPr/>
          </p:nvSpPr>
          <p:spPr bwMode="auto">
            <a:xfrm>
              <a:off x="2256" y="147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1" name="Oval 235"/>
            <p:cNvSpPr>
              <a:spLocks noChangeAspect="1" noChangeArrowheads="1"/>
            </p:cNvSpPr>
            <p:nvPr/>
          </p:nvSpPr>
          <p:spPr bwMode="auto">
            <a:xfrm>
              <a:off x="2223" y="144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2" name="Oval 236"/>
            <p:cNvSpPr>
              <a:spLocks noChangeAspect="1" noChangeArrowheads="1"/>
            </p:cNvSpPr>
            <p:nvPr/>
          </p:nvSpPr>
          <p:spPr bwMode="auto">
            <a:xfrm>
              <a:off x="2205" y="140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3" name="Oval 237"/>
            <p:cNvSpPr>
              <a:spLocks noChangeAspect="1" noChangeArrowheads="1"/>
            </p:cNvSpPr>
            <p:nvPr/>
          </p:nvSpPr>
          <p:spPr bwMode="auto">
            <a:xfrm>
              <a:off x="2402" y="143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4" name="Oval 238"/>
            <p:cNvSpPr>
              <a:spLocks noChangeAspect="1" noChangeArrowheads="1"/>
            </p:cNvSpPr>
            <p:nvPr/>
          </p:nvSpPr>
          <p:spPr bwMode="auto">
            <a:xfrm>
              <a:off x="2373" y="141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5" name="Oval 239"/>
            <p:cNvSpPr>
              <a:spLocks noChangeAspect="1" noChangeArrowheads="1"/>
            </p:cNvSpPr>
            <p:nvPr/>
          </p:nvSpPr>
          <p:spPr bwMode="auto">
            <a:xfrm>
              <a:off x="2397" y="146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6" name="Oval 240"/>
            <p:cNvSpPr>
              <a:spLocks noChangeAspect="1" noChangeArrowheads="1"/>
            </p:cNvSpPr>
            <p:nvPr/>
          </p:nvSpPr>
          <p:spPr bwMode="auto">
            <a:xfrm>
              <a:off x="2356" y="145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7" name="Oval 241"/>
            <p:cNvSpPr>
              <a:spLocks noChangeAspect="1" noChangeArrowheads="1"/>
            </p:cNvSpPr>
            <p:nvPr/>
          </p:nvSpPr>
          <p:spPr bwMode="auto">
            <a:xfrm>
              <a:off x="2317" y="145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8" name="Oval 242"/>
            <p:cNvSpPr>
              <a:spLocks noChangeAspect="1" noChangeArrowheads="1"/>
            </p:cNvSpPr>
            <p:nvPr/>
          </p:nvSpPr>
          <p:spPr bwMode="auto">
            <a:xfrm>
              <a:off x="2335" y="141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9" name="Oval 243"/>
            <p:cNvSpPr>
              <a:spLocks noChangeAspect="1" noChangeArrowheads="1"/>
            </p:cNvSpPr>
            <p:nvPr/>
          </p:nvSpPr>
          <p:spPr bwMode="auto">
            <a:xfrm>
              <a:off x="2324" y="13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0" name="Oval 244"/>
            <p:cNvSpPr>
              <a:spLocks noChangeAspect="1" noChangeArrowheads="1"/>
            </p:cNvSpPr>
            <p:nvPr/>
          </p:nvSpPr>
          <p:spPr bwMode="auto">
            <a:xfrm>
              <a:off x="2351" y="13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1" name="Oval 245"/>
            <p:cNvSpPr>
              <a:spLocks noChangeAspect="1" noChangeArrowheads="1"/>
            </p:cNvSpPr>
            <p:nvPr/>
          </p:nvSpPr>
          <p:spPr bwMode="auto">
            <a:xfrm>
              <a:off x="2235" y="138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2" name="Oval 246"/>
            <p:cNvSpPr>
              <a:spLocks noChangeAspect="1" noChangeArrowheads="1"/>
            </p:cNvSpPr>
            <p:nvPr/>
          </p:nvSpPr>
          <p:spPr bwMode="auto">
            <a:xfrm>
              <a:off x="2381" y="136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3" name="Oval 247"/>
            <p:cNvSpPr>
              <a:spLocks noChangeAspect="1" noChangeArrowheads="1"/>
            </p:cNvSpPr>
            <p:nvPr/>
          </p:nvSpPr>
          <p:spPr bwMode="auto">
            <a:xfrm>
              <a:off x="2490" y="140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4" name="Oval 248"/>
            <p:cNvSpPr>
              <a:spLocks noChangeAspect="1" noChangeArrowheads="1"/>
            </p:cNvSpPr>
            <p:nvPr/>
          </p:nvSpPr>
          <p:spPr bwMode="auto">
            <a:xfrm>
              <a:off x="2367" y="13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5" name="Oval 249"/>
            <p:cNvSpPr>
              <a:spLocks noChangeAspect="1" noChangeArrowheads="1"/>
            </p:cNvSpPr>
            <p:nvPr/>
          </p:nvSpPr>
          <p:spPr bwMode="auto">
            <a:xfrm>
              <a:off x="2210" y="135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6" name="Oval 250"/>
            <p:cNvSpPr>
              <a:spLocks noChangeAspect="1" noChangeArrowheads="1"/>
            </p:cNvSpPr>
            <p:nvPr/>
          </p:nvSpPr>
          <p:spPr bwMode="auto">
            <a:xfrm>
              <a:off x="2251" y="134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7" name="Oval 251"/>
            <p:cNvSpPr>
              <a:spLocks noChangeAspect="1" noChangeArrowheads="1"/>
            </p:cNvSpPr>
            <p:nvPr/>
          </p:nvSpPr>
          <p:spPr bwMode="auto">
            <a:xfrm>
              <a:off x="2430" y="146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8" name="Oval 252"/>
            <p:cNvSpPr>
              <a:spLocks noChangeAspect="1" noChangeArrowheads="1"/>
            </p:cNvSpPr>
            <p:nvPr/>
          </p:nvSpPr>
          <p:spPr bwMode="auto">
            <a:xfrm>
              <a:off x="2427" y="140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9" name="Oval 253"/>
            <p:cNvSpPr>
              <a:spLocks noChangeAspect="1" noChangeArrowheads="1"/>
            </p:cNvSpPr>
            <p:nvPr/>
          </p:nvSpPr>
          <p:spPr bwMode="auto">
            <a:xfrm>
              <a:off x="2287" y="143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0" name="Oval 254"/>
            <p:cNvSpPr>
              <a:spLocks noChangeAspect="1" noChangeArrowheads="1"/>
            </p:cNvSpPr>
            <p:nvPr/>
          </p:nvSpPr>
          <p:spPr bwMode="auto">
            <a:xfrm>
              <a:off x="2454" y="137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1" name="Oval 255"/>
            <p:cNvSpPr>
              <a:spLocks noChangeAspect="1" noChangeArrowheads="1"/>
            </p:cNvSpPr>
            <p:nvPr/>
          </p:nvSpPr>
          <p:spPr bwMode="auto">
            <a:xfrm>
              <a:off x="2274" y="136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2" name="Oval 256"/>
            <p:cNvSpPr>
              <a:spLocks noChangeAspect="1" noChangeArrowheads="1"/>
            </p:cNvSpPr>
            <p:nvPr/>
          </p:nvSpPr>
          <p:spPr bwMode="auto">
            <a:xfrm>
              <a:off x="2288" y="133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3" name="Oval 257"/>
            <p:cNvSpPr>
              <a:spLocks noChangeAspect="1" noChangeArrowheads="1"/>
            </p:cNvSpPr>
            <p:nvPr/>
          </p:nvSpPr>
          <p:spPr bwMode="auto">
            <a:xfrm>
              <a:off x="2564" y="1436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4" name="Oval 258"/>
            <p:cNvSpPr>
              <a:spLocks noChangeAspect="1" noChangeArrowheads="1"/>
            </p:cNvSpPr>
            <p:nvPr/>
          </p:nvSpPr>
          <p:spPr bwMode="auto">
            <a:xfrm>
              <a:off x="2491" y="13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5" name="Oval 259"/>
            <p:cNvSpPr>
              <a:spLocks noChangeAspect="1" noChangeArrowheads="1"/>
            </p:cNvSpPr>
            <p:nvPr/>
          </p:nvSpPr>
          <p:spPr bwMode="auto">
            <a:xfrm>
              <a:off x="2349" y="131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6" name="Oval 260"/>
            <p:cNvSpPr>
              <a:spLocks noChangeAspect="1" noChangeArrowheads="1"/>
            </p:cNvSpPr>
            <p:nvPr/>
          </p:nvSpPr>
          <p:spPr bwMode="auto">
            <a:xfrm>
              <a:off x="2277" y="14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7" name="Oval 261"/>
            <p:cNvSpPr>
              <a:spLocks noChangeAspect="1" noChangeArrowheads="1"/>
            </p:cNvSpPr>
            <p:nvPr/>
          </p:nvSpPr>
          <p:spPr bwMode="auto">
            <a:xfrm>
              <a:off x="2237" y="141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8" name="Oval 262"/>
            <p:cNvSpPr>
              <a:spLocks noChangeAspect="1" noChangeArrowheads="1"/>
            </p:cNvSpPr>
            <p:nvPr/>
          </p:nvSpPr>
          <p:spPr bwMode="auto">
            <a:xfrm>
              <a:off x="2177" y="142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9" name="Oval 263"/>
            <p:cNvSpPr>
              <a:spLocks noChangeAspect="1" noChangeArrowheads="1"/>
            </p:cNvSpPr>
            <p:nvPr/>
          </p:nvSpPr>
          <p:spPr bwMode="auto">
            <a:xfrm>
              <a:off x="2534" y="178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0" name="Oval 264"/>
            <p:cNvSpPr>
              <a:spLocks noChangeAspect="1" noChangeArrowheads="1"/>
            </p:cNvSpPr>
            <p:nvPr/>
          </p:nvSpPr>
          <p:spPr bwMode="auto">
            <a:xfrm>
              <a:off x="2525" y="159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1" name="Oval 265"/>
            <p:cNvSpPr>
              <a:spLocks noChangeAspect="1" noChangeArrowheads="1"/>
            </p:cNvSpPr>
            <p:nvPr/>
          </p:nvSpPr>
          <p:spPr bwMode="auto">
            <a:xfrm>
              <a:off x="2550" y="152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2" name="Oval 266"/>
            <p:cNvSpPr>
              <a:spLocks noChangeAspect="1" noChangeArrowheads="1"/>
            </p:cNvSpPr>
            <p:nvPr/>
          </p:nvSpPr>
          <p:spPr bwMode="auto">
            <a:xfrm>
              <a:off x="2662" y="166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3" name="Oval 267"/>
            <p:cNvSpPr>
              <a:spLocks noChangeAspect="1" noChangeArrowheads="1"/>
            </p:cNvSpPr>
            <p:nvPr/>
          </p:nvSpPr>
          <p:spPr bwMode="auto">
            <a:xfrm>
              <a:off x="2401" y="13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4" name="Oval 268"/>
            <p:cNvSpPr>
              <a:spLocks noChangeAspect="1" noChangeArrowheads="1"/>
            </p:cNvSpPr>
            <p:nvPr/>
          </p:nvSpPr>
          <p:spPr bwMode="auto">
            <a:xfrm>
              <a:off x="2459" y="148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5" name="Oval 269"/>
            <p:cNvSpPr>
              <a:spLocks noChangeAspect="1" noChangeArrowheads="1"/>
            </p:cNvSpPr>
            <p:nvPr/>
          </p:nvSpPr>
          <p:spPr bwMode="auto">
            <a:xfrm>
              <a:off x="2451" y="142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6" name="Oval 270"/>
            <p:cNvSpPr>
              <a:spLocks noChangeAspect="1" noChangeArrowheads="1"/>
            </p:cNvSpPr>
            <p:nvPr/>
          </p:nvSpPr>
          <p:spPr bwMode="auto">
            <a:xfrm>
              <a:off x="2327" y="147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7" name="Oval 271"/>
            <p:cNvSpPr>
              <a:spLocks noChangeAspect="1" noChangeArrowheads="1"/>
            </p:cNvSpPr>
            <p:nvPr/>
          </p:nvSpPr>
          <p:spPr bwMode="auto">
            <a:xfrm>
              <a:off x="2655" y="170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8" name="Oval 272"/>
            <p:cNvSpPr>
              <a:spLocks noChangeAspect="1" noChangeArrowheads="1"/>
            </p:cNvSpPr>
            <p:nvPr/>
          </p:nvSpPr>
          <p:spPr bwMode="auto">
            <a:xfrm>
              <a:off x="2659" y="161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9" name="Oval 273"/>
            <p:cNvSpPr>
              <a:spLocks noChangeAspect="1" noChangeArrowheads="1"/>
            </p:cNvSpPr>
            <p:nvPr/>
          </p:nvSpPr>
          <p:spPr bwMode="auto">
            <a:xfrm>
              <a:off x="2661" y="1573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0" name="Oval 274"/>
            <p:cNvSpPr>
              <a:spLocks noChangeAspect="1" noChangeArrowheads="1"/>
            </p:cNvSpPr>
            <p:nvPr/>
          </p:nvSpPr>
          <p:spPr bwMode="auto">
            <a:xfrm>
              <a:off x="2427" y="149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1" name="Oval 275"/>
            <p:cNvSpPr>
              <a:spLocks noChangeAspect="1" noChangeArrowheads="1"/>
            </p:cNvSpPr>
            <p:nvPr/>
          </p:nvSpPr>
          <p:spPr bwMode="auto">
            <a:xfrm>
              <a:off x="2636" y="172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2" name="Oval 276"/>
            <p:cNvSpPr>
              <a:spLocks noChangeAspect="1" noChangeArrowheads="1"/>
            </p:cNvSpPr>
            <p:nvPr/>
          </p:nvSpPr>
          <p:spPr bwMode="auto">
            <a:xfrm>
              <a:off x="2511" y="142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3" name="Oval 277"/>
            <p:cNvSpPr>
              <a:spLocks noChangeAspect="1" noChangeArrowheads="1"/>
            </p:cNvSpPr>
            <p:nvPr/>
          </p:nvSpPr>
          <p:spPr bwMode="auto">
            <a:xfrm>
              <a:off x="2498" y="132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4" name="Oval 278"/>
            <p:cNvSpPr>
              <a:spLocks noChangeAspect="1" noChangeArrowheads="1"/>
            </p:cNvSpPr>
            <p:nvPr/>
          </p:nvSpPr>
          <p:spPr bwMode="auto">
            <a:xfrm>
              <a:off x="2475" y="1736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5" name="Oval 279"/>
            <p:cNvSpPr>
              <a:spLocks noChangeAspect="1" noChangeArrowheads="1"/>
            </p:cNvSpPr>
            <p:nvPr/>
          </p:nvSpPr>
          <p:spPr bwMode="auto">
            <a:xfrm>
              <a:off x="2655" y="152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6" name="Rectangle 280"/>
            <p:cNvSpPr>
              <a:spLocks noChangeArrowheads="1"/>
            </p:cNvSpPr>
            <p:nvPr/>
          </p:nvSpPr>
          <p:spPr bwMode="auto">
            <a:xfrm>
              <a:off x="2715" y="1452"/>
              <a:ext cx="27" cy="2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7" name="Rectangle 281"/>
            <p:cNvSpPr>
              <a:spLocks noChangeArrowheads="1"/>
            </p:cNvSpPr>
            <p:nvPr/>
          </p:nvSpPr>
          <p:spPr bwMode="auto">
            <a:xfrm>
              <a:off x="2417" y="1640"/>
              <a:ext cx="27" cy="261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Up Arrow 2"/>
          <p:cNvSpPr/>
          <p:nvPr/>
        </p:nvSpPr>
        <p:spPr>
          <a:xfrm>
            <a:off x="5233826" y="3870165"/>
            <a:ext cx="189853" cy="623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Up Arrow 547"/>
          <p:cNvSpPr/>
          <p:nvPr/>
        </p:nvSpPr>
        <p:spPr>
          <a:xfrm>
            <a:off x="5604145" y="4073771"/>
            <a:ext cx="189853" cy="623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35313" y="465066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Coolant flow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5560" y="431297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Purge gas</a:t>
            </a:r>
            <a:endParaRPr lang="en-US" dirty="0"/>
          </a:p>
        </p:txBody>
      </p:sp>
      <p:sp>
        <p:nvSpPr>
          <p:cNvPr id="13" name="Notched Right Arrow 12"/>
          <p:cNvSpPr/>
          <p:nvPr/>
        </p:nvSpPr>
        <p:spPr>
          <a:xfrm rot="16200000">
            <a:off x="6237311" y="3721527"/>
            <a:ext cx="393878" cy="7344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Breeder Material Technology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22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we need such precision on thermal management?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Breeding blankets experience high volumetric heating from fusion neutrons (and secondary </a:t>
            </a:r>
            <a:r>
              <a:rPr lang="el-GR" dirty="0" smtClean="0"/>
              <a:t>γ</a:t>
            </a:r>
            <a:r>
              <a:rPr lang="en-US" dirty="0" smtClean="0"/>
              <a:t>-rays)</a:t>
            </a:r>
          </a:p>
          <a:p>
            <a:endParaRPr lang="en-US" dirty="0" smtClean="0"/>
          </a:p>
          <a:p>
            <a:r>
              <a:rPr lang="en-US" dirty="0" smtClean="0"/>
              <a:t>Long heat path from generation to coolant in SB</a:t>
            </a:r>
          </a:p>
          <a:p>
            <a:pPr lvl="1"/>
            <a:r>
              <a:rPr lang="en-US" dirty="0" smtClean="0"/>
              <a:t>Heat conducted through bed (poorly) toward container</a:t>
            </a:r>
          </a:p>
          <a:p>
            <a:pPr lvl="1"/>
            <a:r>
              <a:rPr lang="en-US" dirty="0" smtClean="0"/>
              <a:t>HT through interface with container (dependent on good contact)</a:t>
            </a:r>
          </a:p>
          <a:p>
            <a:pPr lvl="1"/>
            <a:r>
              <a:rPr lang="en-US" dirty="0" smtClean="0"/>
              <a:t>Purge gas will not help as coolant</a:t>
            </a:r>
          </a:p>
          <a:p>
            <a:endParaRPr lang="en-US" dirty="0" smtClean="0"/>
          </a:p>
          <a:p>
            <a:r>
              <a:rPr lang="en-US" dirty="0" smtClean="0"/>
              <a:t>Coupling between mechanical and thermal loads due to contact conductance of granular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5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 need such precision on thermal management?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Large thermal and mechanical stresses on beds…</a:t>
            </a:r>
          </a:p>
          <a:p>
            <a:pPr lvl="1"/>
            <a:r>
              <a:rPr lang="en-US" dirty="0" smtClean="0"/>
              <a:t>Cracking/crushing of individual pebbles</a:t>
            </a:r>
          </a:p>
          <a:p>
            <a:pPr lvl="1"/>
            <a:r>
              <a:rPr lang="en-US" dirty="0" smtClean="0"/>
              <a:t>Inter-particle creep/necking</a:t>
            </a:r>
          </a:p>
          <a:p>
            <a:pPr lvl="1"/>
            <a:r>
              <a:rPr lang="en-US" dirty="0" smtClean="0"/>
              <a:t>Sintering in hot spots</a:t>
            </a:r>
          </a:p>
          <a:p>
            <a:endParaRPr lang="en-US" dirty="0" smtClean="0"/>
          </a:p>
          <a:p>
            <a:r>
              <a:rPr lang="en-US" dirty="0" smtClean="0"/>
              <a:t>Tritium inventory &amp; diffusion concerns dictate a narrow operational temperature window</a:t>
            </a:r>
          </a:p>
          <a:p>
            <a:endParaRPr lang="en-US" dirty="0" smtClean="0"/>
          </a:p>
          <a:p>
            <a:r>
              <a:rPr lang="en-US" dirty="0" smtClean="0"/>
              <a:t>Models must precisely predict thermomechanical interactions to allow tritium release with higher power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Purge </a:t>
            </a:r>
            <a:r>
              <a:rPr lang="en-US" dirty="0" smtClean="0"/>
              <a:t>Gas – Tritium extraction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NOT meant to act as coolant</a:t>
                </a:r>
              </a:p>
              <a:p>
                <a:pPr lvl="1"/>
                <a:r>
                  <a:rPr lang="en-US" dirty="0" smtClean="0"/>
                  <a:t>Any heat picked up by purge gas must be removed before entering cryogenic sieve, etc. for tritium extraction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Pressure </a:t>
                </a:r>
                <a:r>
                  <a:rPr lang="en-US" dirty="0" smtClean="0"/>
                  <a:t>drop across packed bed</a:t>
                </a:r>
              </a:p>
              <a:p>
                <a:pPr lvl="1"/>
                <a:r>
                  <a:rPr lang="en-US" dirty="0" smtClean="0"/>
                  <a:t>Low Reynolds flow</a:t>
                </a:r>
              </a:p>
              <a:p>
                <a:pPr lvl="1"/>
                <a:r>
                  <a:rPr lang="en-US" dirty="0" err="1" smtClean="0"/>
                  <a:t>Kozeny</a:t>
                </a:r>
                <a:r>
                  <a:rPr lang="en-US" dirty="0" smtClean="0"/>
                  <a:t>-Carman correlation most appropriate</a:t>
                </a:r>
              </a:p>
              <a:p>
                <a:pPr marL="45720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Tritium </a:t>
                </a:r>
                <a:r>
                  <a:rPr lang="en-US" dirty="0" smtClean="0"/>
                  <a:t>permeation from purge gas into structure and into coolant is a safety concern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558" r="-155" b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243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Coolant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 </a:t>
            </a:r>
          </a:p>
          <a:p>
            <a:pPr lvl="1"/>
            <a:r>
              <a:rPr lang="en-US" dirty="0" smtClean="0"/>
              <a:t>Must maintain containment below structural limits (~650 C for steel)</a:t>
            </a:r>
          </a:p>
          <a:p>
            <a:pPr lvl="1"/>
            <a:r>
              <a:rPr lang="en-US" dirty="0" smtClean="0"/>
              <a:t>Must move high quality heat into power extraction cycle</a:t>
            </a:r>
          </a:p>
          <a:p>
            <a:endParaRPr lang="en-US" dirty="0" smtClean="0"/>
          </a:p>
          <a:p>
            <a:r>
              <a:rPr lang="en-US" dirty="0" smtClean="0"/>
              <a:t>High pressure helium or water (reactivity with </a:t>
            </a:r>
            <a:r>
              <a:rPr lang="en-US" dirty="0" err="1" smtClean="0"/>
              <a:t>LiO</a:t>
            </a:r>
            <a:r>
              <a:rPr lang="en-US" dirty="0" smtClean="0"/>
              <a:t> a concern)</a:t>
            </a:r>
          </a:p>
          <a:p>
            <a:endParaRPr lang="en-US" dirty="0"/>
          </a:p>
          <a:p>
            <a:r>
              <a:rPr lang="en-US" dirty="0" smtClean="0"/>
              <a:t>Uniform flow partitioning is a design challenge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659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Phenomenological Models of Heat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409"/>
            <a:ext cx="7886700" cy="26411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Heat transfer through two phases of solid and fluid</a:t>
            </a:r>
            <a:endParaRPr lang="en-US" dirty="0"/>
          </a:p>
          <a:p>
            <a:r>
              <a:rPr lang="en-US" dirty="0" smtClean="0"/>
              <a:t>First historical treatment began with limiting cases</a:t>
            </a:r>
          </a:p>
          <a:p>
            <a:pPr lvl="1"/>
            <a:r>
              <a:rPr lang="en-US" dirty="0" smtClean="0"/>
              <a:t>Maximum heat transfer in parallel</a:t>
            </a:r>
          </a:p>
          <a:p>
            <a:pPr lvl="1"/>
            <a:r>
              <a:rPr lang="en-US" dirty="0" smtClean="0"/>
              <a:t>Minimum in series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05855" y="4396139"/>
            <a:ext cx="2726109" cy="1329564"/>
            <a:chOff x="350378" y="1823854"/>
            <a:chExt cx="2726109" cy="1329564"/>
          </a:xfrm>
        </p:grpSpPr>
        <p:sp>
          <p:nvSpPr>
            <p:cNvPr id="7" name="Rectangle 6"/>
            <p:cNvSpPr/>
            <p:nvPr/>
          </p:nvSpPr>
          <p:spPr>
            <a:xfrm>
              <a:off x="350378" y="2157141"/>
              <a:ext cx="1837346" cy="66299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Solid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87725" y="2157141"/>
              <a:ext cx="888762" cy="6629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Fluid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0378" y="1823854"/>
              <a:ext cx="2726108" cy="33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0378" y="2820132"/>
              <a:ext cx="2726108" cy="33328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riped Right Arrow 8"/>
            <p:cNvSpPr/>
            <p:nvPr/>
          </p:nvSpPr>
          <p:spPr>
            <a:xfrm rot="5400000">
              <a:off x="1799728" y="1660537"/>
              <a:ext cx="384561" cy="1084477"/>
            </a:xfrm>
            <a:prstGeom prst="striped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riped Right Arrow 9"/>
            <p:cNvSpPr/>
            <p:nvPr/>
          </p:nvSpPr>
          <p:spPr>
            <a:xfrm rot="5400000">
              <a:off x="1799728" y="2309562"/>
              <a:ext cx="384561" cy="1084477"/>
            </a:xfrm>
            <a:prstGeom prst="striped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17883" y="4396139"/>
            <a:ext cx="2726108" cy="1329564"/>
            <a:chOff x="3433985" y="760068"/>
            <a:chExt cx="2726108" cy="1329564"/>
          </a:xfrm>
        </p:grpSpPr>
        <p:sp>
          <p:nvSpPr>
            <p:cNvPr id="17" name="Rectangle 16"/>
            <p:cNvSpPr/>
            <p:nvPr/>
          </p:nvSpPr>
          <p:spPr>
            <a:xfrm>
              <a:off x="3433985" y="1093355"/>
              <a:ext cx="2726108" cy="4712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Solid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33985" y="1564564"/>
              <a:ext cx="2726108" cy="1917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Fluid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33985" y="760068"/>
              <a:ext cx="2726108" cy="33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33985" y="1756346"/>
              <a:ext cx="2726108" cy="33328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riped Right Arrow 14"/>
            <p:cNvSpPr/>
            <p:nvPr/>
          </p:nvSpPr>
          <p:spPr>
            <a:xfrm rot="5400000">
              <a:off x="5296828" y="603337"/>
              <a:ext cx="384561" cy="1084477"/>
            </a:xfrm>
            <a:prstGeom prst="striped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15"/>
            <p:cNvSpPr/>
            <p:nvPr/>
          </p:nvSpPr>
          <p:spPr>
            <a:xfrm rot="5400000">
              <a:off x="5296828" y="1252362"/>
              <a:ext cx="384561" cy="1084477"/>
            </a:xfrm>
            <a:prstGeom prst="striped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72450" y="3964684"/>
            <a:ext cx="87075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Parallel</a:t>
            </a:r>
            <a:endParaRPr lang="en-US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6475" y="3947035"/>
            <a:ext cx="74892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Series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6829" y="42236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H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655946" y="555906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L</a:t>
            </a:r>
            <a:endParaRPr 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1169098" y="5780945"/>
                <a:ext cx="2277454" cy="696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8" y="5780945"/>
                <a:ext cx="2277454" cy="6964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5806874" y="5798894"/>
                <a:ext cx="1875449" cy="85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74" y="5798894"/>
                <a:ext cx="1875449" cy="858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292821" y="6242514"/>
                <a:ext cx="558358" cy="46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821" y="6242514"/>
                <a:ext cx="558358" cy="469680"/>
              </a:xfrm>
              <a:prstGeom prst="rect">
                <a:avLst/>
              </a:prstGeom>
              <a:blipFill rotWithShape="0">
                <a:blip r:embed="rId4"/>
                <a:stretch>
                  <a:fillRect l="-3261" r="-4348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4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945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Effective conductivity models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17555"/>
            <a:ext cx="7886700" cy="1367328"/>
          </a:xfrm>
        </p:spPr>
        <p:txBody>
          <a:bodyPr>
            <a:noAutofit/>
          </a:bodyPr>
          <a:lstStyle/>
          <a:p>
            <a:r>
              <a:rPr lang="en-US" sz="1600" dirty="0" err="1"/>
              <a:t>Zehner</a:t>
            </a:r>
            <a:r>
              <a:rPr lang="en-US" sz="1600" dirty="0"/>
              <a:t> and </a:t>
            </a:r>
            <a:r>
              <a:rPr lang="en-US" sz="1600" dirty="0" err="1" smtClean="0"/>
              <a:t>Schlunder</a:t>
            </a:r>
            <a:r>
              <a:rPr lang="en-US" sz="1600" dirty="0" smtClean="0"/>
              <a:t> introduced a model in 1970 considering a unit cell and empirically fit to data</a:t>
            </a:r>
          </a:p>
          <a:p>
            <a:pPr lvl="1"/>
            <a:r>
              <a:rPr lang="en-US" sz="1400" dirty="0" smtClean="0"/>
              <a:t>Modified later with Bauer to include radiation effects</a:t>
            </a:r>
          </a:p>
          <a:p>
            <a:pPr lvl="1"/>
            <a:r>
              <a:rPr lang="en-US" sz="1400" dirty="0" smtClean="0"/>
              <a:t>Become de-facto correlation for first order calculation in packed beds</a:t>
            </a:r>
          </a:p>
          <a:p>
            <a:pPr lvl="1"/>
            <a:r>
              <a:rPr lang="en-US" sz="1400" dirty="0" smtClean="0"/>
              <a:t>Uncompressed pebble beds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32" y="2894232"/>
            <a:ext cx="5099093" cy="39637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7469" y="2112980"/>
                <a:ext cx="8067230" cy="753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9" y="2112980"/>
                <a:ext cx="8067230" cy="7531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53137" y="3039802"/>
                <a:ext cx="1835502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aln/>
                        </m:rP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aln/>
                        </m:rP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1.25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1.11</m:t>
                          </m:r>
                        </m:sup>
                      </m:sSup>
                    </m:oMath>
                  </m:oMathPara>
                </a14:m>
                <a:r>
                  <a:rPr lang="en-US" sz="1200" i="1" dirty="0">
                    <a:latin typeface="Cambria Math" panose="02040503050406030204" pitchFamily="18" charset="0"/>
                  </a:rPr>
                  <a:t/>
                </a:r>
                <a:br>
                  <a:rPr lang="en-US" sz="1200" i="1" dirty="0">
                    <a:latin typeface="Cambria Math" panose="02040503050406030204" pitchFamily="18" charset="0"/>
                  </a:rPr>
                </a:br>
                <a:endParaRPr lang="en-US" sz="1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137" y="3039802"/>
                <a:ext cx="1835502" cy="8903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980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measurements of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eff</a:t>
            </a:r>
            <a:r>
              <a:rPr lang="en-US" dirty="0" smtClean="0"/>
              <a:t> with transient </a:t>
            </a:r>
            <a:r>
              <a:rPr lang="en-US" dirty="0"/>
              <a:t>h</a:t>
            </a:r>
            <a:r>
              <a:rPr lang="en-US" dirty="0" smtClean="0"/>
              <a:t>ot wire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technique for measuring effective conductivity of granular materials</a:t>
            </a:r>
            <a:endParaRPr lang="en-US" dirty="0"/>
          </a:p>
        </p:txBody>
      </p:sp>
      <p:pic>
        <p:nvPicPr>
          <p:cNvPr id="1026" name="Picture 2" descr="IMG_13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6" y="2349279"/>
            <a:ext cx="27336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651111" y="2466798"/>
            <a:ext cx="4308665" cy="4176991"/>
            <a:chOff x="4522924" y="2383018"/>
            <a:chExt cx="4308665" cy="41769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89" b="21061"/>
            <a:stretch/>
          </p:blipFill>
          <p:spPr>
            <a:xfrm>
              <a:off x="6306796" y="2732370"/>
              <a:ext cx="2524793" cy="2977938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 rot="16849379">
              <a:off x="4219229" y="2686713"/>
              <a:ext cx="4176991" cy="3569601"/>
              <a:chOff x="-274916" y="3014892"/>
              <a:chExt cx="4176991" cy="3569601"/>
            </a:xfrm>
          </p:grpSpPr>
          <p:grpSp>
            <p:nvGrpSpPr>
              <p:cNvPr id="8" name="Group 94"/>
              <p:cNvGrpSpPr>
                <a:grpSpLocks/>
              </p:cNvGrpSpPr>
              <p:nvPr/>
            </p:nvGrpSpPr>
            <p:grpSpPr bwMode="auto">
              <a:xfrm>
                <a:off x="428625" y="3311525"/>
                <a:ext cx="3473450" cy="1433513"/>
                <a:chOff x="763" y="1706"/>
                <a:chExt cx="1746" cy="704"/>
              </a:xfrm>
            </p:grpSpPr>
            <p:sp>
              <p:nvSpPr>
                <p:cNvPr id="12" name="Oval 9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94" y="212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Oval 9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18" y="213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9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37" y="208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" name="Oval 9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14" y="210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9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61" y="211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Oval 10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07" y="208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Oval 10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51" y="2100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Oval 10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64" y="206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Oval 10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26" y="207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Oval 10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03" y="2068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Oval 10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66" y="208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Oval 10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17" y="212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Oval 10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03" y="207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Oval 10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75" y="212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Oval 10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82" y="209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Oval 11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43" y="2294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Oval 11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95" y="202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Oval 11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54" y="2045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Oval 11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09" y="200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Oval 11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41" y="2019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Oval 11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38" y="211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11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44" y="203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Oval 11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88" y="203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Oval 11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30" y="204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Oval 11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58" y="233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12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07" y="209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Oval 12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64" y="208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Oval 12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01" y="2060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Oval 12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93" y="2326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Oval 12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55" y="223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Oval 12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997" y="213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Oval 12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14" y="223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Oval 12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74" y="2230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Oval 12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90" y="2150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Oval 12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03" y="214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Oval 13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68" y="212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Oval 13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61" y="228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Oval 13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61" y="221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Oval 13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38" y="2206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Oval 13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33" y="2091"/>
                  <a:ext cx="49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Oval 13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42" y="232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Oval 13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01" y="210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Oval 13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73" y="2294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Oval 13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78" y="218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Oval 13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54" y="229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Oval 14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23" y="2195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Oval 14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51" y="2173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14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71" y="214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Oval 14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85" y="227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Oval 14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47" y="205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Oval 14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93" y="231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Oval 14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40" y="225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Oval 14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25" y="227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Oval 14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80" y="208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Oval 14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12" y="2107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Oval 15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36" y="216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Oval 15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02" y="220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Oval 15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31" y="213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Oval 15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22" y="2216"/>
                  <a:ext cx="50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Oval 15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31" y="225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Oval 15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96" y="224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Oval 15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09" y="225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Oval 15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31" y="221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Oval 15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66" y="220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Oval 15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12" y="2256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Oval 16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76" y="225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Oval 16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87" y="2192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Oval 16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14" y="213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Oval 16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75" y="228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Oval 16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37" y="213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Oval 16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95" y="209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" name="Oval 16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72" y="2164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Oval 16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65" y="2255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Oval 16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60" y="209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Oval 16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31" y="217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Oval 17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98" y="228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Oval 17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98" y="219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Oval 17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76" y="213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Oval 17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11" y="236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Oval 17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84" y="2115"/>
                  <a:ext cx="48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Oval 17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65" y="217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Oval 17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59" y="212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Oval 17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02" y="215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Oval 17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83" y="217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Oval 17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25" y="231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66CCFF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Oval 18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28" y="209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Oval 18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27" y="217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Oval 18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79" y="221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Oval 18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25" y="231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Oval 18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39" y="223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Oval 18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53" y="235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Oval 18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97" y="221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Oval 18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63" y="232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Oval 18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25" y="2348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Oval 18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071" y="210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Oval 19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60" y="2192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9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54" y="235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Oval 19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30" y="2062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9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294" y="2225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Oval 19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02" y="233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19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09" y="209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Oval 19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125" y="217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Oval 19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319" y="229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Oval 198"/>
                <p:cNvSpPr>
                  <a:spLocks noChangeAspect="1" noChangeArrowheads="1"/>
                </p:cNvSpPr>
                <p:nvPr/>
              </p:nvSpPr>
              <p:spPr bwMode="auto">
                <a:xfrm>
                  <a:off x="1852" y="1758"/>
                  <a:ext cx="440" cy="511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Line 199"/>
                <p:cNvSpPr>
                  <a:spLocks noChangeAspect="1" noChangeShapeType="1"/>
                </p:cNvSpPr>
                <p:nvPr/>
              </p:nvSpPr>
              <p:spPr bwMode="auto">
                <a:xfrm>
                  <a:off x="1019" y="2061"/>
                  <a:ext cx="396" cy="22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Line 200"/>
                <p:cNvSpPr>
                  <a:spLocks noChangeAspect="1" noChangeShapeType="1"/>
                </p:cNvSpPr>
                <p:nvPr/>
              </p:nvSpPr>
              <p:spPr bwMode="auto">
                <a:xfrm>
                  <a:off x="1888" y="1898"/>
                  <a:ext cx="387" cy="21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Line 20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011" y="1899"/>
                  <a:ext cx="880" cy="1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Line 20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236" y="2260"/>
                  <a:ext cx="890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Freeform 203"/>
                <p:cNvSpPr>
                  <a:spLocks noChangeAspect="1"/>
                </p:cNvSpPr>
                <p:nvPr/>
              </p:nvSpPr>
              <p:spPr bwMode="auto">
                <a:xfrm>
                  <a:off x="763" y="1918"/>
                  <a:ext cx="1746" cy="333"/>
                </a:xfrm>
                <a:custGeom>
                  <a:avLst/>
                  <a:gdLst>
                    <a:gd name="T0" fmla="*/ 0 w 2026"/>
                    <a:gd name="T1" fmla="*/ 366 h 384"/>
                    <a:gd name="T2" fmla="*/ 32 w 2026"/>
                    <a:gd name="T3" fmla="*/ 384 h 384"/>
                    <a:gd name="T4" fmla="*/ 2026 w 2026"/>
                    <a:gd name="T5" fmla="*/ 20 h 384"/>
                    <a:gd name="T6" fmla="*/ 1992 w 2026"/>
                    <a:gd name="T7" fmla="*/ 0 h 384"/>
                    <a:gd name="T8" fmla="*/ 0 w 2026"/>
                    <a:gd name="T9" fmla="*/ 366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26" h="384">
                      <a:moveTo>
                        <a:pt x="0" y="366"/>
                      </a:moveTo>
                      <a:lnTo>
                        <a:pt x="32" y="384"/>
                      </a:lnTo>
                      <a:lnTo>
                        <a:pt x="2026" y="20"/>
                      </a:lnTo>
                      <a:lnTo>
                        <a:pt x="1992" y="0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Oval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163" y="181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Oval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2193" y="1855"/>
                  <a:ext cx="47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Oval 206"/>
                <p:cNvSpPr>
                  <a:spLocks noChangeAspect="1" noChangeArrowheads="1"/>
                </p:cNvSpPr>
                <p:nvPr/>
              </p:nvSpPr>
              <p:spPr bwMode="auto">
                <a:xfrm>
                  <a:off x="2243" y="1979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Oval 207"/>
                <p:cNvSpPr>
                  <a:spLocks noChangeAspect="1" noChangeArrowheads="1"/>
                </p:cNvSpPr>
                <p:nvPr/>
              </p:nvSpPr>
              <p:spPr bwMode="auto">
                <a:xfrm>
                  <a:off x="1949" y="178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Oval 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058" y="175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Oval 209"/>
                <p:cNvSpPr>
                  <a:spLocks noChangeAspect="1" noChangeArrowheads="1"/>
                </p:cNvSpPr>
                <p:nvPr/>
              </p:nvSpPr>
              <p:spPr bwMode="auto">
                <a:xfrm>
                  <a:off x="2069" y="180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Oval 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211" y="189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Oval 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111" y="182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Oval 212"/>
                <p:cNvSpPr>
                  <a:spLocks noChangeAspect="1" noChangeArrowheads="1"/>
                </p:cNvSpPr>
                <p:nvPr/>
              </p:nvSpPr>
              <p:spPr bwMode="auto">
                <a:xfrm>
                  <a:off x="1992" y="175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Oval 213"/>
                <p:cNvSpPr>
                  <a:spLocks noChangeAspect="1" noChangeArrowheads="1"/>
                </p:cNvSpPr>
                <p:nvPr/>
              </p:nvSpPr>
              <p:spPr bwMode="auto">
                <a:xfrm>
                  <a:off x="2245" y="201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Oval 214"/>
                <p:cNvSpPr>
                  <a:spLocks noChangeAspect="1" noChangeArrowheads="1"/>
                </p:cNvSpPr>
                <p:nvPr/>
              </p:nvSpPr>
              <p:spPr bwMode="auto">
                <a:xfrm>
                  <a:off x="2126" y="1783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228" y="193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16"/>
                <p:cNvSpPr>
                  <a:spLocks noChangeAspect="1" noChangeArrowheads="1"/>
                </p:cNvSpPr>
                <p:nvPr/>
              </p:nvSpPr>
              <p:spPr bwMode="auto">
                <a:xfrm>
                  <a:off x="2152" y="2067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025" y="1799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197" y="195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19"/>
                <p:cNvSpPr>
                  <a:spLocks noChangeAspect="1" noChangeArrowheads="1"/>
                </p:cNvSpPr>
                <p:nvPr/>
              </p:nvSpPr>
              <p:spPr bwMode="auto">
                <a:xfrm>
                  <a:off x="2147" y="186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20"/>
                <p:cNvSpPr>
                  <a:spLocks noChangeAspect="1" noChangeArrowheads="1"/>
                </p:cNvSpPr>
                <p:nvPr/>
              </p:nvSpPr>
              <p:spPr bwMode="auto">
                <a:xfrm>
                  <a:off x="2188" y="191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21"/>
                <p:cNvSpPr>
                  <a:spLocks noChangeAspect="1" noChangeArrowheads="1"/>
                </p:cNvSpPr>
                <p:nvPr/>
              </p:nvSpPr>
              <p:spPr bwMode="auto">
                <a:xfrm>
                  <a:off x="2206" y="198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Oval 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126" y="189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Oval 223"/>
                <p:cNvSpPr>
                  <a:spLocks noChangeAspect="1" noChangeArrowheads="1"/>
                </p:cNvSpPr>
                <p:nvPr/>
              </p:nvSpPr>
              <p:spPr bwMode="auto">
                <a:xfrm>
                  <a:off x="2158" y="201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Oval 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243" y="2043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Oval 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178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Oval 226"/>
                <p:cNvSpPr>
                  <a:spLocks noChangeAspect="1" noChangeArrowheads="1"/>
                </p:cNvSpPr>
                <p:nvPr/>
              </p:nvSpPr>
              <p:spPr bwMode="auto">
                <a:xfrm>
                  <a:off x="2080" y="176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227"/>
                <p:cNvSpPr>
                  <a:spLocks noChangeAspect="1" noChangeArrowheads="1"/>
                </p:cNvSpPr>
                <p:nvPr/>
              </p:nvSpPr>
              <p:spPr bwMode="auto">
                <a:xfrm>
                  <a:off x="2097" y="1804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Oval 228"/>
                <p:cNvSpPr>
                  <a:spLocks noChangeAspect="1" noChangeArrowheads="1"/>
                </p:cNvSpPr>
                <p:nvPr/>
              </p:nvSpPr>
              <p:spPr bwMode="auto">
                <a:xfrm>
                  <a:off x="2151" y="193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Oval 229"/>
                <p:cNvSpPr>
                  <a:spLocks noChangeAspect="1" noChangeArrowheads="1"/>
                </p:cNvSpPr>
                <p:nvPr/>
              </p:nvSpPr>
              <p:spPr bwMode="auto">
                <a:xfrm>
                  <a:off x="1967" y="176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Oval 230"/>
                <p:cNvSpPr>
                  <a:spLocks noChangeAspect="1" noChangeArrowheads="1"/>
                </p:cNvSpPr>
                <p:nvPr/>
              </p:nvSpPr>
              <p:spPr bwMode="auto">
                <a:xfrm>
                  <a:off x="2165" y="197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Oval 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135" y="1825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Oval 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193" y="2064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233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79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Oval 234"/>
                <p:cNvSpPr>
                  <a:spLocks noChangeAspect="1" noChangeArrowheads="1"/>
                </p:cNvSpPr>
                <p:nvPr/>
              </p:nvSpPr>
              <p:spPr bwMode="auto">
                <a:xfrm>
                  <a:off x="2204" y="2020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Oval 235"/>
                <p:cNvSpPr>
                  <a:spLocks noChangeAspect="1" noChangeArrowheads="1"/>
                </p:cNvSpPr>
                <p:nvPr/>
              </p:nvSpPr>
              <p:spPr bwMode="auto">
                <a:xfrm>
                  <a:off x="2102" y="1768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030" y="175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Oval 237"/>
                <p:cNvSpPr>
                  <a:spLocks noChangeAspect="1" noChangeArrowheads="1"/>
                </p:cNvSpPr>
                <p:nvPr/>
              </p:nvSpPr>
              <p:spPr bwMode="auto">
                <a:xfrm>
                  <a:off x="1937" y="1757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Oval 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169" y="1886"/>
                  <a:ext cx="49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Oval 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230" y="205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Oval 240"/>
                <p:cNvSpPr>
                  <a:spLocks noChangeAspect="1" noChangeArrowheads="1"/>
                </p:cNvSpPr>
                <p:nvPr/>
              </p:nvSpPr>
              <p:spPr bwMode="auto">
                <a:xfrm>
                  <a:off x="2102" y="1866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Oval 24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1840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Oval 242"/>
                <p:cNvSpPr>
                  <a:spLocks noChangeAspect="1" noChangeArrowheads="1"/>
                </p:cNvSpPr>
                <p:nvPr/>
              </p:nvSpPr>
              <p:spPr bwMode="auto">
                <a:xfrm>
                  <a:off x="1928" y="1806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Oval 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009" y="201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Oval 244"/>
                <p:cNvSpPr>
                  <a:spLocks noChangeAspect="1" noChangeArrowheads="1"/>
                </p:cNvSpPr>
                <p:nvPr/>
              </p:nvSpPr>
              <p:spPr bwMode="auto">
                <a:xfrm>
                  <a:off x="2030" y="2098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Oval 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120" y="208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Oval 246"/>
                <p:cNvSpPr>
                  <a:spLocks noChangeAspect="1" noChangeArrowheads="1"/>
                </p:cNvSpPr>
                <p:nvPr/>
              </p:nvSpPr>
              <p:spPr bwMode="auto">
                <a:xfrm>
                  <a:off x="1905" y="1768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Oval 247"/>
                <p:cNvSpPr>
                  <a:spLocks noChangeAspect="1" noChangeArrowheads="1"/>
                </p:cNvSpPr>
                <p:nvPr/>
              </p:nvSpPr>
              <p:spPr bwMode="auto">
                <a:xfrm>
                  <a:off x="2050" y="201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Oval 248"/>
                <p:cNvSpPr>
                  <a:spLocks noChangeAspect="1" noChangeArrowheads="1"/>
                </p:cNvSpPr>
                <p:nvPr/>
              </p:nvSpPr>
              <p:spPr bwMode="auto">
                <a:xfrm>
                  <a:off x="1986" y="210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Oval 249"/>
                <p:cNvSpPr>
                  <a:spLocks noChangeAspect="1" noChangeArrowheads="1"/>
                </p:cNvSpPr>
                <p:nvPr/>
              </p:nvSpPr>
              <p:spPr bwMode="auto">
                <a:xfrm>
                  <a:off x="2091" y="201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Oval 250"/>
                <p:cNvSpPr>
                  <a:spLocks noChangeAspect="1" noChangeArrowheads="1"/>
                </p:cNvSpPr>
                <p:nvPr/>
              </p:nvSpPr>
              <p:spPr bwMode="auto">
                <a:xfrm>
                  <a:off x="1975" y="1930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Oval 251"/>
                <p:cNvSpPr>
                  <a:spLocks noChangeAspect="1" noChangeArrowheads="1"/>
                </p:cNvSpPr>
                <p:nvPr/>
              </p:nvSpPr>
              <p:spPr bwMode="auto">
                <a:xfrm>
                  <a:off x="2063" y="192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Oval 252"/>
                <p:cNvSpPr>
                  <a:spLocks noChangeAspect="1" noChangeArrowheads="1"/>
                </p:cNvSpPr>
                <p:nvPr/>
              </p:nvSpPr>
              <p:spPr bwMode="auto">
                <a:xfrm>
                  <a:off x="1997" y="190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Oval 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005" y="206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Oval 254"/>
                <p:cNvSpPr>
                  <a:spLocks noChangeAspect="1" noChangeArrowheads="1"/>
                </p:cNvSpPr>
                <p:nvPr/>
              </p:nvSpPr>
              <p:spPr bwMode="auto">
                <a:xfrm>
                  <a:off x="1905" y="199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Oval 255"/>
                <p:cNvSpPr>
                  <a:spLocks noChangeAspect="1" noChangeArrowheads="1"/>
                </p:cNvSpPr>
                <p:nvPr/>
              </p:nvSpPr>
              <p:spPr bwMode="auto">
                <a:xfrm>
                  <a:off x="2126" y="198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Oval 256"/>
                <p:cNvSpPr>
                  <a:spLocks noChangeAspect="1" noChangeArrowheads="1"/>
                </p:cNvSpPr>
                <p:nvPr/>
              </p:nvSpPr>
              <p:spPr bwMode="auto">
                <a:xfrm>
                  <a:off x="2032" y="187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Oval 257"/>
                <p:cNvSpPr>
                  <a:spLocks noChangeAspect="1" noChangeArrowheads="1"/>
                </p:cNvSpPr>
                <p:nvPr/>
              </p:nvSpPr>
              <p:spPr bwMode="auto">
                <a:xfrm>
                  <a:off x="1886" y="1809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Oval 258"/>
                <p:cNvSpPr>
                  <a:spLocks noChangeAspect="1" noChangeArrowheads="1"/>
                </p:cNvSpPr>
                <p:nvPr/>
              </p:nvSpPr>
              <p:spPr bwMode="auto">
                <a:xfrm>
                  <a:off x="2065" y="188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Oval 259"/>
                <p:cNvSpPr>
                  <a:spLocks noChangeAspect="1" noChangeArrowheads="1"/>
                </p:cNvSpPr>
                <p:nvPr/>
              </p:nvSpPr>
              <p:spPr bwMode="auto">
                <a:xfrm>
                  <a:off x="1939" y="184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Oval 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087" y="196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261"/>
                <p:cNvSpPr>
                  <a:spLocks noChangeAspect="1" noChangeArrowheads="1"/>
                </p:cNvSpPr>
                <p:nvPr/>
              </p:nvSpPr>
              <p:spPr bwMode="auto">
                <a:xfrm>
                  <a:off x="2111" y="207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Oval 262"/>
                <p:cNvSpPr>
                  <a:spLocks noChangeAspect="1" noChangeArrowheads="1"/>
                </p:cNvSpPr>
                <p:nvPr/>
              </p:nvSpPr>
              <p:spPr bwMode="auto">
                <a:xfrm>
                  <a:off x="2042" y="1975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Oval 263"/>
                <p:cNvSpPr>
                  <a:spLocks noChangeAspect="1" noChangeArrowheads="1"/>
                </p:cNvSpPr>
                <p:nvPr/>
              </p:nvSpPr>
              <p:spPr bwMode="auto">
                <a:xfrm>
                  <a:off x="2016" y="1953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Oval 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094" y="192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Oval 265"/>
                <p:cNvSpPr>
                  <a:spLocks noChangeAspect="1" noChangeArrowheads="1"/>
                </p:cNvSpPr>
                <p:nvPr/>
              </p:nvSpPr>
              <p:spPr bwMode="auto">
                <a:xfrm>
                  <a:off x="2080" y="205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Oval 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017" y="183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Oval 267"/>
                <p:cNvSpPr>
                  <a:spLocks noChangeAspect="1" noChangeArrowheads="1"/>
                </p:cNvSpPr>
                <p:nvPr/>
              </p:nvSpPr>
              <p:spPr bwMode="auto">
                <a:xfrm>
                  <a:off x="1897" y="184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Oval 268"/>
                <p:cNvSpPr>
                  <a:spLocks noChangeAspect="1" noChangeArrowheads="1"/>
                </p:cNvSpPr>
                <p:nvPr/>
              </p:nvSpPr>
              <p:spPr bwMode="auto">
                <a:xfrm>
                  <a:off x="2126" y="2031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Oval 269"/>
                <p:cNvSpPr>
                  <a:spLocks noChangeAspect="1" noChangeArrowheads="1"/>
                </p:cNvSpPr>
                <p:nvPr/>
              </p:nvSpPr>
              <p:spPr bwMode="auto">
                <a:xfrm>
                  <a:off x="2040" y="205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Oval 270"/>
                <p:cNvSpPr>
                  <a:spLocks noChangeAspect="1" noChangeArrowheads="1"/>
                </p:cNvSpPr>
                <p:nvPr/>
              </p:nvSpPr>
              <p:spPr bwMode="auto">
                <a:xfrm>
                  <a:off x="1986" y="186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Oval 27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3" y="188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Oval 272"/>
                <p:cNvSpPr>
                  <a:spLocks noChangeAspect="1" noChangeArrowheads="1"/>
                </p:cNvSpPr>
                <p:nvPr/>
              </p:nvSpPr>
              <p:spPr bwMode="auto">
                <a:xfrm>
                  <a:off x="2078" y="209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Oval 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128" y="194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Oval 274"/>
                <p:cNvSpPr>
                  <a:spLocks noChangeAspect="1" noChangeArrowheads="1"/>
                </p:cNvSpPr>
                <p:nvPr/>
              </p:nvSpPr>
              <p:spPr bwMode="auto">
                <a:xfrm>
                  <a:off x="1978" y="182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Oval 275"/>
                <p:cNvSpPr>
                  <a:spLocks noChangeAspect="1" noChangeArrowheads="1"/>
                </p:cNvSpPr>
                <p:nvPr/>
              </p:nvSpPr>
              <p:spPr bwMode="auto">
                <a:xfrm>
                  <a:off x="2034" y="191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Oval 276"/>
                <p:cNvSpPr>
                  <a:spLocks noChangeAspect="1" noChangeArrowheads="1"/>
                </p:cNvSpPr>
                <p:nvPr/>
              </p:nvSpPr>
              <p:spPr bwMode="auto">
                <a:xfrm>
                  <a:off x="1942" y="1996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Oval 277"/>
                <p:cNvSpPr>
                  <a:spLocks noChangeAspect="1" noChangeArrowheads="1"/>
                </p:cNvSpPr>
                <p:nvPr/>
              </p:nvSpPr>
              <p:spPr bwMode="auto">
                <a:xfrm>
                  <a:off x="1934" y="203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Oval 278"/>
                <p:cNvSpPr>
                  <a:spLocks noChangeAspect="1" noChangeArrowheads="1"/>
                </p:cNvSpPr>
                <p:nvPr/>
              </p:nvSpPr>
              <p:spPr bwMode="auto">
                <a:xfrm>
                  <a:off x="1969" y="202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Oval 279"/>
                <p:cNvSpPr>
                  <a:spLocks noChangeAspect="1" noChangeArrowheads="1"/>
                </p:cNvSpPr>
                <p:nvPr/>
              </p:nvSpPr>
              <p:spPr bwMode="auto">
                <a:xfrm>
                  <a:off x="1757" y="203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Oval 28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199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Oval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1999" y="198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Oval 282"/>
                <p:cNvSpPr>
                  <a:spLocks noChangeAspect="1" noChangeArrowheads="1"/>
                </p:cNvSpPr>
                <p:nvPr/>
              </p:nvSpPr>
              <p:spPr bwMode="auto">
                <a:xfrm>
                  <a:off x="1855" y="2036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83"/>
                <p:cNvSpPr>
                  <a:spLocks noChangeAspect="1" noChangeArrowheads="1"/>
                </p:cNvSpPr>
                <p:nvPr/>
              </p:nvSpPr>
              <p:spPr bwMode="auto">
                <a:xfrm>
                  <a:off x="1905" y="211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Oval 284"/>
                <p:cNvSpPr>
                  <a:spLocks noChangeAspect="1" noChangeArrowheads="1"/>
                </p:cNvSpPr>
                <p:nvPr/>
              </p:nvSpPr>
              <p:spPr bwMode="auto">
                <a:xfrm>
                  <a:off x="1889" y="203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Oval 285"/>
                <p:cNvSpPr>
                  <a:spLocks noChangeAspect="1" noChangeArrowheads="1"/>
                </p:cNvSpPr>
                <p:nvPr/>
              </p:nvSpPr>
              <p:spPr bwMode="auto">
                <a:xfrm>
                  <a:off x="1978" y="197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Oval 286"/>
                <p:cNvSpPr>
                  <a:spLocks noChangeAspect="1" noChangeArrowheads="1"/>
                </p:cNvSpPr>
                <p:nvPr/>
              </p:nvSpPr>
              <p:spPr bwMode="auto">
                <a:xfrm>
                  <a:off x="1851" y="191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Oval 287"/>
                <p:cNvSpPr>
                  <a:spLocks noChangeAspect="1" noChangeArrowheads="1"/>
                </p:cNvSpPr>
                <p:nvPr/>
              </p:nvSpPr>
              <p:spPr bwMode="auto">
                <a:xfrm>
                  <a:off x="1670" y="194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Oval 288"/>
                <p:cNvSpPr>
                  <a:spLocks noChangeAspect="1" noChangeArrowheads="1"/>
                </p:cNvSpPr>
                <p:nvPr/>
              </p:nvSpPr>
              <p:spPr bwMode="auto">
                <a:xfrm>
                  <a:off x="1790" y="2060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Oval 289"/>
                <p:cNvSpPr>
                  <a:spLocks noChangeAspect="1" noChangeArrowheads="1"/>
                </p:cNvSpPr>
                <p:nvPr/>
              </p:nvSpPr>
              <p:spPr bwMode="auto">
                <a:xfrm>
                  <a:off x="1928" y="1915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Oval 290"/>
                <p:cNvSpPr>
                  <a:spLocks noChangeAspect="1" noChangeArrowheads="1"/>
                </p:cNvSpPr>
                <p:nvPr/>
              </p:nvSpPr>
              <p:spPr bwMode="auto">
                <a:xfrm>
                  <a:off x="1632" y="1924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Oval 291"/>
                <p:cNvSpPr>
                  <a:spLocks noChangeAspect="1" noChangeArrowheads="1"/>
                </p:cNvSpPr>
                <p:nvPr/>
              </p:nvSpPr>
              <p:spPr bwMode="auto">
                <a:xfrm>
                  <a:off x="1723" y="200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Oval 292"/>
                <p:cNvSpPr>
                  <a:spLocks noChangeAspect="1" noChangeArrowheads="1"/>
                </p:cNvSpPr>
                <p:nvPr/>
              </p:nvSpPr>
              <p:spPr bwMode="auto">
                <a:xfrm>
                  <a:off x="1870" y="187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Oval 293"/>
                <p:cNvSpPr>
                  <a:spLocks noChangeAspect="1" noChangeArrowheads="1"/>
                </p:cNvSpPr>
                <p:nvPr/>
              </p:nvSpPr>
              <p:spPr bwMode="auto">
                <a:xfrm>
                  <a:off x="1946" y="210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Oval 294"/>
                <p:cNvSpPr>
                  <a:spLocks noChangeAspect="1" noChangeArrowheads="1"/>
                </p:cNvSpPr>
                <p:nvPr/>
              </p:nvSpPr>
              <p:spPr bwMode="auto">
                <a:xfrm>
                  <a:off x="1894" y="1944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Oval 295"/>
                <p:cNvSpPr>
                  <a:spLocks noChangeAspect="1" noChangeArrowheads="1"/>
                </p:cNvSpPr>
                <p:nvPr/>
              </p:nvSpPr>
              <p:spPr bwMode="auto">
                <a:xfrm>
                  <a:off x="1857" y="2122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Oval 296"/>
                <p:cNvSpPr>
                  <a:spLocks noChangeAspect="1" noChangeArrowheads="1"/>
                </p:cNvSpPr>
                <p:nvPr/>
              </p:nvSpPr>
              <p:spPr bwMode="auto">
                <a:xfrm>
                  <a:off x="1870" y="207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4" name="Oval 297"/>
                <p:cNvSpPr>
                  <a:spLocks noChangeAspect="1" noChangeArrowheads="1"/>
                </p:cNvSpPr>
                <p:nvPr/>
              </p:nvSpPr>
              <p:spPr bwMode="auto">
                <a:xfrm>
                  <a:off x="1825" y="2074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Oval 298"/>
                <p:cNvSpPr>
                  <a:spLocks noChangeAspect="1" noChangeArrowheads="1"/>
                </p:cNvSpPr>
                <p:nvPr/>
              </p:nvSpPr>
              <p:spPr bwMode="auto">
                <a:xfrm>
                  <a:off x="1799" y="2034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Oval 299"/>
                <p:cNvSpPr>
                  <a:spLocks noChangeAspect="1" noChangeArrowheads="1"/>
                </p:cNvSpPr>
                <p:nvPr/>
              </p:nvSpPr>
              <p:spPr bwMode="auto">
                <a:xfrm>
                  <a:off x="1906" y="187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" name="Oval 300"/>
                <p:cNvSpPr>
                  <a:spLocks noChangeAspect="1" noChangeArrowheads="1"/>
                </p:cNvSpPr>
                <p:nvPr/>
              </p:nvSpPr>
              <p:spPr bwMode="auto">
                <a:xfrm>
                  <a:off x="1740" y="1946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Oval 301"/>
                <p:cNvSpPr>
                  <a:spLocks noChangeAspect="1" noChangeArrowheads="1"/>
                </p:cNvSpPr>
                <p:nvPr/>
              </p:nvSpPr>
              <p:spPr bwMode="auto">
                <a:xfrm>
                  <a:off x="1619" y="190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Oval 302"/>
                <p:cNvSpPr>
                  <a:spLocks noChangeAspect="1" noChangeArrowheads="1"/>
                </p:cNvSpPr>
                <p:nvPr/>
              </p:nvSpPr>
              <p:spPr bwMode="auto">
                <a:xfrm>
                  <a:off x="1935" y="195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Oval 303"/>
                <p:cNvSpPr>
                  <a:spLocks noChangeAspect="1" noChangeArrowheads="1"/>
                </p:cNvSpPr>
                <p:nvPr/>
              </p:nvSpPr>
              <p:spPr bwMode="auto">
                <a:xfrm>
                  <a:off x="1915" y="2076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Oval 304"/>
                <p:cNvSpPr>
                  <a:spLocks noChangeAspect="1" noChangeArrowheads="1"/>
                </p:cNvSpPr>
                <p:nvPr/>
              </p:nvSpPr>
              <p:spPr bwMode="auto">
                <a:xfrm>
                  <a:off x="1967" y="2065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Oval 305"/>
                <p:cNvSpPr>
                  <a:spLocks noChangeAspect="1" noChangeArrowheads="1"/>
                </p:cNvSpPr>
                <p:nvPr/>
              </p:nvSpPr>
              <p:spPr bwMode="auto">
                <a:xfrm>
                  <a:off x="1867" y="197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Oval 306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198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Oval 307"/>
                <p:cNvSpPr>
                  <a:spLocks noChangeAspect="1" noChangeArrowheads="1"/>
                </p:cNvSpPr>
                <p:nvPr/>
              </p:nvSpPr>
              <p:spPr bwMode="auto">
                <a:xfrm>
                  <a:off x="1889" y="191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Oval 308"/>
                <p:cNvSpPr>
                  <a:spLocks noChangeAspect="1" noChangeArrowheads="1"/>
                </p:cNvSpPr>
                <p:nvPr/>
              </p:nvSpPr>
              <p:spPr bwMode="auto">
                <a:xfrm>
                  <a:off x="1867" y="183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Oval 309"/>
                <p:cNvSpPr>
                  <a:spLocks noChangeAspect="1" noChangeArrowheads="1"/>
                </p:cNvSpPr>
                <p:nvPr/>
              </p:nvSpPr>
              <p:spPr bwMode="auto">
                <a:xfrm>
                  <a:off x="1781" y="1895"/>
                  <a:ext cx="48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Oval 310"/>
                <p:cNvSpPr>
                  <a:spLocks noChangeAspect="1" noChangeArrowheads="1"/>
                </p:cNvSpPr>
                <p:nvPr/>
              </p:nvSpPr>
              <p:spPr bwMode="auto">
                <a:xfrm>
                  <a:off x="1799" y="195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Oval 311"/>
                <p:cNvSpPr>
                  <a:spLocks noChangeAspect="1" noChangeArrowheads="1"/>
                </p:cNvSpPr>
                <p:nvPr/>
              </p:nvSpPr>
              <p:spPr bwMode="auto">
                <a:xfrm>
                  <a:off x="1807" y="1904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Oval 312"/>
                <p:cNvSpPr>
                  <a:spLocks noChangeAspect="1" noChangeArrowheads="1"/>
                </p:cNvSpPr>
                <p:nvPr/>
              </p:nvSpPr>
              <p:spPr bwMode="auto">
                <a:xfrm>
                  <a:off x="1696" y="196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Oval 313"/>
                <p:cNvSpPr>
                  <a:spLocks noChangeAspect="1" noChangeArrowheads="1"/>
                </p:cNvSpPr>
                <p:nvPr/>
              </p:nvSpPr>
              <p:spPr bwMode="auto">
                <a:xfrm>
                  <a:off x="1863" y="1939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Oval 314"/>
                <p:cNvSpPr>
                  <a:spLocks noChangeAspect="1" noChangeArrowheads="1"/>
                </p:cNvSpPr>
                <p:nvPr/>
              </p:nvSpPr>
              <p:spPr bwMode="auto">
                <a:xfrm>
                  <a:off x="1781" y="1951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Oval 315"/>
                <p:cNvSpPr>
                  <a:spLocks noChangeAspect="1" noChangeArrowheads="1"/>
                </p:cNvSpPr>
                <p:nvPr/>
              </p:nvSpPr>
              <p:spPr bwMode="auto">
                <a:xfrm>
                  <a:off x="1705" y="1920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Oval 316"/>
                <p:cNvSpPr>
                  <a:spLocks noChangeAspect="1" noChangeArrowheads="1"/>
                </p:cNvSpPr>
                <p:nvPr/>
              </p:nvSpPr>
              <p:spPr bwMode="auto">
                <a:xfrm>
                  <a:off x="1672" y="1899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Oval 317"/>
                <p:cNvSpPr>
                  <a:spLocks noChangeAspect="1" noChangeArrowheads="1"/>
                </p:cNvSpPr>
                <p:nvPr/>
              </p:nvSpPr>
              <p:spPr bwMode="auto">
                <a:xfrm>
                  <a:off x="1758" y="1918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Oval 318"/>
                <p:cNvSpPr>
                  <a:spLocks noChangeAspect="1" noChangeArrowheads="1"/>
                </p:cNvSpPr>
                <p:nvPr/>
              </p:nvSpPr>
              <p:spPr bwMode="auto">
                <a:xfrm>
                  <a:off x="1719" y="189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Oval 31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8" y="187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Oval 32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195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Oval 321"/>
                <p:cNvSpPr>
                  <a:spLocks noChangeAspect="1" noChangeArrowheads="1"/>
                </p:cNvSpPr>
                <p:nvPr/>
              </p:nvSpPr>
              <p:spPr bwMode="auto">
                <a:xfrm>
                  <a:off x="1787" y="199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Oval 322"/>
                <p:cNvSpPr>
                  <a:spLocks noChangeAspect="1" noChangeArrowheads="1"/>
                </p:cNvSpPr>
                <p:nvPr/>
              </p:nvSpPr>
              <p:spPr bwMode="auto">
                <a:xfrm>
                  <a:off x="1781" y="192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Oval 323"/>
                <p:cNvSpPr>
                  <a:spLocks noChangeAspect="1" noChangeArrowheads="1"/>
                </p:cNvSpPr>
                <p:nvPr/>
              </p:nvSpPr>
              <p:spPr bwMode="auto">
                <a:xfrm>
                  <a:off x="1827" y="201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Oval 32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1835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Oval 325"/>
                <p:cNvSpPr>
                  <a:spLocks noChangeAspect="1" noChangeArrowheads="1"/>
                </p:cNvSpPr>
                <p:nvPr/>
              </p:nvSpPr>
              <p:spPr bwMode="auto">
                <a:xfrm>
                  <a:off x="2068" y="199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Oval 326"/>
                <p:cNvSpPr>
                  <a:spLocks noChangeAspect="1" noChangeArrowheads="1"/>
                </p:cNvSpPr>
                <p:nvPr/>
              </p:nvSpPr>
              <p:spPr bwMode="auto">
                <a:xfrm>
                  <a:off x="1789" y="184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Oval 327"/>
                <p:cNvSpPr>
                  <a:spLocks noChangeAspect="1" noChangeArrowheads="1"/>
                </p:cNvSpPr>
                <p:nvPr/>
              </p:nvSpPr>
              <p:spPr bwMode="auto">
                <a:xfrm>
                  <a:off x="1808" y="1868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Oval 328"/>
                <p:cNvSpPr>
                  <a:spLocks noChangeAspect="1" noChangeArrowheads="1"/>
                </p:cNvSpPr>
                <p:nvPr/>
              </p:nvSpPr>
              <p:spPr bwMode="auto">
                <a:xfrm>
                  <a:off x="2094" y="188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Line 32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916" y="2074"/>
                  <a:ext cx="756" cy="19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Line 33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943" y="2074"/>
                  <a:ext cx="729" cy="2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Oval 331"/>
                <p:cNvSpPr>
                  <a:spLocks noChangeAspect="1" noChangeArrowheads="1"/>
                </p:cNvSpPr>
                <p:nvPr/>
              </p:nvSpPr>
              <p:spPr bwMode="auto">
                <a:xfrm>
                  <a:off x="1906" y="197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Oval 332"/>
                <p:cNvSpPr>
                  <a:spLocks noChangeAspect="1" noChangeArrowheads="1"/>
                </p:cNvSpPr>
                <p:nvPr/>
              </p:nvSpPr>
              <p:spPr bwMode="auto">
                <a:xfrm>
                  <a:off x="1878" y="1780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Oval 333"/>
                <p:cNvSpPr>
                  <a:spLocks noChangeAspect="1" noChangeArrowheads="1"/>
                </p:cNvSpPr>
                <p:nvPr/>
              </p:nvSpPr>
              <p:spPr bwMode="auto">
                <a:xfrm>
                  <a:off x="2056" y="1820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Oval 334"/>
                <p:cNvSpPr>
                  <a:spLocks noChangeAspect="1" noChangeArrowheads="1"/>
                </p:cNvSpPr>
                <p:nvPr/>
              </p:nvSpPr>
              <p:spPr bwMode="auto">
                <a:xfrm>
                  <a:off x="1872" y="200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Oval 335"/>
                <p:cNvSpPr>
                  <a:spLocks noChangeAspect="1" noChangeArrowheads="1"/>
                </p:cNvSpPr>
                <p:nvPr/>
              </p:nvSpPr>
              <p:spPr bwMode="auto">
                <a:xfrm>
                  <a:off x="1846" y="180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Oval 3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03" y="187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Oval 337"/>
                <p:cNvSpPr>
                  <a:spLocks noChangeAspect="1" noChangeArrowheads="1"/>
                </p:cNvSpPr>
                <p:nvPr/>
              </p:nvSpPr>
              <p:spPr bwMode="auto">
                <a:xfrm>
                  <a:off x="1757" y="187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Oval 338"/>
                <p:cNvSpPr>
                  <a:spLocks noChangeAspect="1" noChangeArrowheads="1"/>
                </p:cNvSpPr>
                <p:nvPr/>
              </p:nvSpPr>
              <p:spPr bwMode="auto">
                <a:xfrm>
                  <a:off x="2040" y="1949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Oval 339"/>
                <p:cNvSpPr>
                  <a:spLocks noChangeAspect="1" noChangeArrowheads="1"/>
                </p:cNvSpPr>
                <p:nvPr/>
              </p:nvSpPr>
              <p:spPr bwMode="auto">
                <a:xfrm>
                  <a:off x="1818" y="193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Line 34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76" y="1706"/>
                  <a:ext cx="284" cy="4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74295" tIns="8890" rIns="74295" bIns="8890"/>
                <a:lstStyle/>
                <a:p>
                  <a:endParaRPr lang="en-US"/>
                </a:p>
              </p:txBody>
            </p:sp>
            <p:sp>
              <p:nvSpPr>
                <p:cNvPr id="258" name="Line 34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182" y="2201"/>
                  <a:ext cx="198" cy="3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74295" tIns="8890" rIns="74295" bIns="8890"/>
                <a:lstStyle/>
                <a:p>
                  <a:endParaRPr lang="en-US"/>
                </a:p>
              </p:txBody>
            </p:sp>
            <p:sp>
              <p:nvSpPr>
                <p:cNvPr id="259" name="Oval 346"/>
                <p:cNvSpPr>
                  <a:spLocks noChangeAspect="1" noChangeArrowheads="1"/>
                </p:cNvSpPr>
                <p:nvPr/>
              </p:nvSpPr>
              <p:spPr bwMode="auto">
                <a:xfrm>
                  <a:off x="1000" y="1896"/>
                  <a:ext cx="440" cy="511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Oval 34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13" y="222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Oval 34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149" y="211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Oval 34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23" y="227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Oval 35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30" y="2301"/>
                  <a:ext cx="50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Oval 35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47" y="228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Oval 35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29" y="2249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Oval 35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37" y="2132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Oval 35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38" y="224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Oval 35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42" y="228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Oval 35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56" y="218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Oval 35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71" y="2318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Oval 35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33" y="2207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Oval 35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99" y="2285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3" name="Oval 36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86" y="2248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Oval 36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80" y="221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Oval 36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126" y="219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Oval 36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40" y="224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Oval 36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69" y="220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Oval 36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81" y="225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Oval 36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78" y="226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0" name="Oval 36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83" y="2169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Oval 36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221" y="212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Oval 36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87" y="2152"/>
                  <a:ext cx="50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Oval 37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159" y="215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4" name="Oval 37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48" y="2125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5" name="Oval 37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45" y="2174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Oval 37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022" y="217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Oval 37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85" y="2192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Oval 37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185" y="211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Oval 37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36" y="2226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Oval 37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22" y="217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1" name="Oval 37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74" y="228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2" name="Oval 37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81" y="214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Oval 38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94" y="222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Oval 38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108" y="212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Oval 38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03" y="224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6" name="Oval 38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901" y="2202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Oval 38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70" y="222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8" name="Oval 38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94" y="223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9" name="Oval 38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13" y="218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Oval 38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90" y="220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" name="Oval 38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38" y="221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Oval 38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83" y="218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3" name="Oval 39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27" y="2198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4" name="Oval 39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40" y="2164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Oval 39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02" y="2170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6" name="Oval 39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79" y="2167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Oval 39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42" y="2187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" name="Oval 39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93" y="2221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" name="Oval 39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80" y="2175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Oval 39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51" y="2224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" name="Oval 39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59" y="2198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" name="Oval 39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03" y="2169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Oval 40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28" y="2183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4" name="Oval 40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46" y="213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5" name="Oval 40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23" y="2149"/>
                  <a:ext cx="49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6" name="Oval 40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70" y="2160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Oval 404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816" y="213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Oval 405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460" y="2144"/>
                  <a:ext cx="47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9" name="Oval 406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73" y="2111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Oval 407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35" y="2116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Oval 408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712" y="2113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" name="Oval 40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75" y="2133"/>
                  <a:ext cx="49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3" name="Oval 410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26" y="2167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4" name="Oval 411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12" y="2121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5" name="Oval 41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684" y="2170"/>
                  <a:ext cx="48" cy="4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Oval 41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1591" y="2144"/>
                  <a:ext cx="48" cy="4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Line 41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411" y="2126"/>
                  <a:ext cx="858" cy="16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41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181" y="1747"/>
                  <a:ext cx="875" cy="1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Line 418"/>
              <p:cNvSpPr>
                <a:spLocks noChangeShapeType="1"/>
              </p:cNvSpPr>
              <p:nvPr/>
            </p:nvSpPr>
            <p:spPr bwMode="auto">
              <a:xfrm flipV="1">
                <a:off x="351119" y="4418013"/>
                <a:ext cx="464856" cy="4113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419"/>
              <p:cNvSpPr>
                <a:spLocks noChangeShapeType="1"/>
              </p:cNvSpPr>
              <p:nvPr/>
            </p:nvSpPr>
            <p:spPr bwMode="auto">
              <a:xfrm>
                <a:off x="114650" y="4206597"/>
                <a:ext cx="602900" cy="1447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4750621">
                <a:off x="-907942" y="3647918"/>
                <a:ext cx="163538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Pulse of current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7" name="Text Box 93"/>
              <p:cNvSpPr txBox="1">
                <a:spLocks noChangeAspect="1" noChangeArrowheads="1"/>
              </p:cNvSpPr>
              <p:nvPr/>
            </p:nvSpPr>
            <p:spPr bwMode="auto">
              <a:xfrm rot="4750621">
                <a:off x="-504495" y="5466099"/>
                <a:ext cx="1890713" cy="3460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 eaLnBrk="0" hangingPunct="0"/>
                <a:r>
                  <a:rPr lang="en-US" altLang="ja-JP" dirty="0" smtClean="0">
                    <a:latin typeface="+mj-lt"/>
                    <a:ea typeface="MS PGothic" panose="020B0600070205080204" pitchFamily="34" charset="-128"/>
                  </a:rPr>
                  <a:t>Thermocouples</a:t>
                </a:r>
                <a:endParaRPr lang="en-US" altLang="ja-JP" dirty="0">
                  <a:latin typeface="+mj-lt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330" name="TextBox 329"/>
          <p:cNvSpPr txBox="1"/>
          <p:nvPr/>
        </p:nvSpPr>
        <p:spPr>
          <a:xfrm>
            <a:off x="1060361" y="6101152"/>
            <a:ext cx="21579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Chris’s setup at UCLA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03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 conductivity weakly a function of strain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Indicative of granular conductivity a function of contact pressures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1348" y="2223579"/>
            <a:ext cx="7090025" cy="3953384"/>
            <a:chOff x="485775" y="969254"/>
            <a:chExt cx="7836201" cy="4369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1623965"/>
              <a:ext cx="7836201" cy="371473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33772" y="969255"/>
              <a:ext cx="165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Li</a:t>
              </a:r>
              <a:r>
                <a:rPr lang="en-US" sz="3600" baseline="-25000" dirty="0" smtClean="0"/>
                <a:t>4</a:t>
              </a:r>
              <a:r>
                <a:rPr lang="en-US" sz="3600" dirty="0" smtClean="0"/>
                <a:t>SiO</a:t>
              </a:r>
              <a:r>
                <a:rPr lang="en-US" sz="3600" baseline="-25000" dirty="0" smtClean="0"/>
                <a:t>4</a:t>
              </a:r>
              <a:endParaRPr lang="en-US" sz="3600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46472" y="969254"/>
              <a:ext cx="1613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Li</a:t>
              </a:r>
              <a:r>
                <a:rPr lang="en-US" sz="3600" baseline="-25000" dirty="0" smtClean="0"/>
                <a:t>2</a:t>
              </a:r>
              <a:r>
                <a:rPr lang="en-US" sz="3600" dirty="0" smtClean="0"/>
                <a:t>TiO</a:t>
              </a:r>
              <a:r>
                <a:rPr lang="en-US" sz="3600" baseline="-25000" dirty="0" smtClean="0"/>
                <a:t>3</a:t>
              </a:r>
              <a:endParaRPr lang="en-US" sz="3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727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thermal expansion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1431940"/>
            <a:ext cx="3582972" cy="3206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1053" y="5225754"/>
                <a:ext cx="3460947" cy="152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53" y="5225754"/>
                <a:ext cx="3460947" cy="15211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79" y="1660094"/>
            <a:ext cx="4422369" cy="3946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6850" y="1075319"/>
            <a:ext cx="1298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Li</a:t>
            </a:r>
            <a:r>
              <a:rPr lang="en-US" sz="3200" baseline="-25000" dirty="0" smtClean="0">
                <a:latin typeface="+mj-lt"/>
              </a:rPr>
              <a:t>2</a:t>
            </a:r>
            <a:r>
              <a:rPr lang="en-US" sz="3200" dirty="0" smtClean="0">
                <a:latin typeface="+mj-lt"/>
              </a:rPr>
              <a:t>TiO</a:t>
            </a:r>
            <a:r>
              <a:rPr lang="en-US" sz="3200" baseline="-25000" dirty="0" smtClean="0">
                <a:latin typeface="+mj-lt"/>
              </a:rPr>
              <a:t>3</a:t>
            </a:r>
            <a:endParaRPr lang="en-US" sz="3200" baseline="-250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3482" y="5734228"/>
            <a:ext cx="289053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Roughly 80% of the bulk value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8756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582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Transient Discrete Element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589" y="986830"/>
                <a:ext cx="5950233" cy="572244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Ubuntu Light" panose="020B0304030602030204" pitchFamily="34" charset="0"/>
                </a:endParaRPr>
              </a:p>
              <a:p>
                <a:r>
                  <a:rPr lang="en-US" sz="1700" dirty="0" smtClean="0">
                    <a:latin typeface="Ubuntu Light" panose="020B0304030602030204" pitchFamily="34" charset="0"/>
                  </a:rPr>
                  <a:t>Spring/dashpot </a:t>
                </a:r>
                <a:r>
                  <a:rPr lang="en-US" sz="1700" dirty="0">
                    <a:latin typeface="Ubuntu Light" panose="020B0304030602030204" pitchFamily="34" charset="0"/>
                  </a:rPr>
                  <a:t>coefficients are from Hertz theory for contacting elastic </a:t>
                </a:r>
                <a:r>
                  <a:rPr lang="en-US" sz="1700" dirty="0" smtClean="0">
                    <a:latin typeface="Ubuntu Light" panose="020B0304030602030204" pitchFamily="34" charset="0"/>
                  </a:rPr>
                  <a:t>spheres</a:t>
                </a:r>
              </a:p>
              <a:p>
                <a:r>
                  <a:rPr lang="en-US" sz="1700" dirty="0" smtClean="0">
                    <a:latin typeface="Ubuntu Light" panose="020B0304030602030204" pitchFamily="34" charset="0"/>
                  </a:rPr>
                  <a:t>based </a:t>
                </a:r>
                <a:r>
                  <a:rPr lang="en-US" sz="1700" dirty="0">
                    <a:latin typeface="Ubuntu Light" panose="020B0304030602030204" pitchFamily="34" charset="0"/>
                  </a:rPr>
                  <a:t>solely on material and geometric </a:t>
                </a:r>
                <a:r>
                  <a:rPr lang="en-US" sz="1700" dirty="0" smtClean="0">
                    <a:latin typeface="Ubuntu Light" panose="020B0304030602030204" pitchFamily="34" charset="0"/>
                  </a:rPr>
                  <a:t>properties</a:t>
                </a:r>
              </a:p>
              <a:p>
                <a:pPr marL="0" indent="0">
                  <a:buNone/>
                </a:pPr>
                <a:endParaRPr lang="en-US" sz="1700" dirty="0">
                  <a:latin typeface="Ubuntu Light" panose="020B030403060203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Ubuntu Light" panose="020B0304030602030204" pitchFamily="34" charset="0"/>
                  </a:rPr>
                  <a:t>A Velocity-</a:t>
                </a:r>
                <a:r>
                  <a:rPr lang="en-US" sz="2000" dirty="0" err="1">
                    <a:latin typeface="Ubuntu Light" panose="020B0304030602030204" pitchFamily="34" charset="0"/>
                  </a:rPr>
                  <a:t>Verlet</a:t>
                </a:r>
                <a:r>
                  <a:rPr lang="en-US" sz="2000" dirty="0">
                    <a:latin typeface="Ubuntu Light" panose="020B0304030602030204" pitchFamily="34" charset="0"/>
                  </a:rPr>
                  <a:t> integration </a:t>
                </a:r>
                <a:r>
                  <a:rPr lang="en-US" sz="2000" dirty="0" smtClean="0">
                    <a:latin typeface="Ubuntu Light" panose="020B0304030602030204" pitchFamily="34" charset="0"/>
                  </a:rPr>
                  <a:t>algorithm</a:t>
                </a:r>
              </a:p>
              <a:p>
                <a:pPr marL="0" indent="0">
                  <a:buNone/>
                </a:pPr>
                <a:endParaRPr lang="en-US" sz="1900" dirty="0">
                  <a:latin typeface="Ubuntu Light" panose="020B030403060203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Ubuntu Light" panose="020B0304030602030204" pitchFamily="34" charset="0"/>
                  </a:rPr>
                  <a:t>Heat transfer model captures conduction between particles through contact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aln/>
                        </m:rP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latin typeface="Ubuntu Light" panose="020B0304030602030204" pitchFamily="34" charset="0"/>
                                </a:rPr>
                                <m:t>nuc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latin typeface="Ubuntu Light" panose="020B0304030602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589" y="986830"/>
                <a:ext cx="5950233" cy="5722442"/>
              </a:xfrm>
              <a:blipFill rotWithShape="0">
                <a:blip r:embed="rId2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5874718" y="2037868"/>
            <a:ext cx="3117364" cy="3174741"/>
            <a:chOff x="1293922" y="20130693"/>
            <a:chExt cx="5204759" cy="5300556"/>
          </a:xfrm>
        </p:grpSpPr>
        <p:cxnSp>
          <p:nvCxnSpPr>
            <p:cNvPr id="68" name="Straight Connector 67"/>
            <p:cNvCxnSpPr>
              <a:stCxn id="95" idx="1"/>
            </p:cNvCxnSpPr>
            <p:nvPr/>
          </p:nvCxnSpPr>
          <p:spPr>
            <a:xfrm flipV="1">
              <a:off x="3786423" y="21612414"/>
              <a:ext cx="1063234" cy="1010782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96" idx="5"/>
            </p:cNvCxnSpPr>
            <p:nvPr/>
          </p:nvCxnSpPr>
          <p:spPr>
            <a:xfrm flipV="1">
              <a:off x="3910387" y="21775148"/>
              <a:ext cx="1043789" cy="972012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1293922" y="20130693"/>
              <a:ext cx="5204759" cy="5300556"/>
              <a:chOff x="1161083" y="14807093"/>
              <a:chExt cx="5204759" cy="5300556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161083" y="14807093"/>
                <a:ext cx="5204759" cy="5300556"/>
                <a:chOff x="1816100" y="806694"/>
                <a:chExt cx="5204759" cy="5300556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3955479" y="3041868"/>
                  <a:ext cx="3065380" cy="3065382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Ubuntu" panose="020B0504030602030204" pitchFamily="34" charset="0"/>
                  </a:endParaRPr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3352800" y="2339385"/>
                  <a:ext cx="2039576" cy="2043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2899112" y="2339385"/>
                  <a:ext cx="453687" cy="466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5414864" y="3976352"/>
                  <a:ext cx="389036" cy="4066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3348790" y="2339384"/>
                  <a:ext cx="0" cy="7024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5392376" y="4382973"/>
                  <a:ext cx="0" cy="7024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1" name="Oval 80"/>
                <p:cNvSpPr/>
                <p:nvPr/>
              </p:nvSpPr>
              <p:spPr>
                <a:xfrm>
                  <a:off x="3995041" y="1310104"/>
                  <a:ext cx="359723" cy="3597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Ubuntu" panose="020B0504030602030204" pitchFamily="34" charset="0"/>
                    </a:rPr>
                    <a:t>J</a:t>
                  </a:r>
                  <a:endParaRPr lang="en-US" sz="2000" dirty="0"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396428" y="4725734"/>
                  <a:ext cx="359723" cy="3597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latin typeface="Ubuntu" panose="020B0504030602030204" pitchFamily="34" charset="0"/>
                    </a:rPr>
                    <a:t>I</a:t>
                  </a:r>
                  <a:endParaRPr lang="en-US" sz="2000" dirty="0">
                    <a:latin typeface="Ubuntu" panose="020B0504030602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779932" y="2947211"/>
                      <a:ext cx="1173110" cy="7092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9932" y="2947211"/>
                      <a:ext cx="1173110" cy="709241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101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4794482" y="4952252"/>
                      <a:ext cx="1173752" cy="6680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TextBox 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94482" y="4952252"/>
                      <a:ext cx="1173752" cy="66802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3348790" y="2339384"/>
                  <a:ext cx="506886" cy="5108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2396768" y="2451149"/>
                      <a:ext cx="969491" cy="7092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Box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96768" y="2451149"/>
                      <a:ext cx="969491" cy="70924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3781449" y="2261554"/>
                      <a:ext cx="1033404" cy="7092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81449" y="2261554"/>
                      <a:ext cx="1033404" cy="709241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Arrow Connector 87"/>
                <p:cNvCxnSpPr/>
                <p:nvPr/>
              </p:nvCxnSpPr>
              <p:spPr>
                <a:xfrm flipH="1" flipV="1">
                  <a:off x="4898912" y="3872076"/>
                  <a:ext cx="489454" cy="5108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4263747" y="3777119"/>
                      <a:ext cx="1034047" cy="6903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3747" y="3777119"/>
                      <a:ext cx="1034047" cy="6903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5725772" y="3671902"/>
                      <a:ext cx="970134" cy="6903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25772" y="3671902"/>
                      <a:ext cx="970134" cy="6903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1" name="Circular Arrow 90"/>
                <p:cNvSpPr/>
                <p:nvPr/>
              </p:nvSpPr>
              <p:spPr>
                <a:xfrm flipH="1">
                  <a:off x="3003886" y="2106222"/>
                  <a:ext cx="685800" cy="685800"/>
                </a:xfrm>
                <a:prstGeom prst="circular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92" name="Circular Arrow 91"/>
                <p:cNvSpPr/>
                <p:nvPr/>
              </p:nvSpPr>
              <p:spPr>
                <a:xfrm flipV="1">
                  <a:off x="5085757" y="3997653"/>
                  <a:ext cx="685800" cy="685800"/>
                </a:xfrm>
                <a:prstGeom prst="circular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Ubuntu" panose="020B0504030602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/>
                    <p:cNvSpPr txBox="1"/>
                    <p:nvPr/>
                  </p:nvSpPr>
                  <p:spPr>
                    <a:xfrm>
                      <a:off x="5324987" y="4574558"/>
                      <a:ext cx="856012" cy="6680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TextBox 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4987" y="4574558"/>
                      <a:ext cx="856012" cy="66802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46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3239965" y="1592965"/>
                      <a:ext cx="855371" cy="7092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Ubuntu" panose="020B0504030602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9965" y="1592965"/>
                      <a:ext cx="855371" cy="709241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01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5" name="Oval 94"/>
                <p:cNvSpPr/>
                <p:nvPr/>
              </p:nvSpPr>
              <p:spPr>
                <a:xfrm>
                  <a:off x="3859686" y="2850282"/>
                  <a:ext cx="3065380" cy="306538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816100" y="806694"/>
                  <a:ext cx="3065380" cy="306538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97" name="Right Arrow 96"/>
                <p:cNvSpPr/>
                <p:nvPr/>
              </p:nvSpPr>
              <p:spPr>
                <a:xfrm rot="2737313">
                  <a:off x="3923083" y="3023678"/>
                  <a:ext cx="1005974" cy="790273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Ubuntu" panose="020B0504030602030204" pitchFamily="34" charset="0"/>
                    </a:rPr>
                    <a:t>Q</a:t>
                  </a:r>
                  <a:endParaRPr lang="en-US" sz="2000" dirty="0">
                    <a:latin typeface="Ubuntu" panose="020B050403060203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179220" y="15098105"/>
                    <a:ext cx="753134" cy="7092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latin typeface="Ubuntu" panose="020B05040306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9220" y="15098105"/>
                    <a:ext cx="753134" cy="70924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4603219" y="17168056"/>
                    <a:ext cx="753775" cy="66802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latin typeface="Ubuntu" panose="020B0504030602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3219" y="17168056"/>
                    <a:ext cx="753775" cy="66802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903967" y="21294575"/>
                  <a:ext cx="506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8" name="TextBox 4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967" y="21294575"/>
                  <a:ext cx="506805" cy="40011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696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are we interested in solid breeder concepts?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408"/>
            <a:ext cx="7886700" cy="5581770"/>
          </a:xfrm>
        </p:spPr>
        <p:txBody>
          <a:bodyPr>
            <a:normAutofit/>
          </a:bodyPr>
          <a:lstStyle/>
          <a:p>
            <a:r>
              <a:rPr lang="en-US" dirty="0" smtClean="0"/>
              <a:t>Safety advantages of solid breeders</a:t>
            </a:r>
          </a:p>
          <a:p>
            <a:pPr lvl="1"/>
            <a:r>
              <a:rPr lang="en-US" dirty="0" smtClean="0"/>
              <a:t>Low tritium mobility</a:t>
            </a:r>
          </a:p>
          <a:p>
            <a:pPr lvl="1"/>
            <a:r>
              <a:rPr lang="en-US" dirty="0" smtClean="0"/>
              <a:t>Low stored chemical energy</a:t>
            </a:r>
          </a:p>
          <a:p>
            <a:r>
              <a:rPr lang="en-US" dirty="0"/>
              <a:t>Solid breeder materials narrowed down to ternary oxides of lithium</a:t>
            </a:r>
          </a:p>
          <a:p>
            <a:pPr lvl="1"/>
            <a:r>
              <a:rPr lang="en-US" dirty="0"/>
              <a:t>Li</a:t>
            </a:r>
            <a:r>
              <a:rPr lang="en-US" baseline="-25000" dirty="0"/>
              <a:t>2</a:t>
            </a:r>
            <a:r>
              <a:rPr lang="en-US" dirty="0"/>
              <a:t>TiO</a:t>
            </a:r>
            <a:r>
              <a:rPr lang="en-US" baseline="-25000" dirty="0"/>
              <a:t>3</a:t>
            </a:r>
            <a:r>
              <a:rPr lang="en-US" dirty="0"/>
              <a:t>, Li</a:t>
            </a:r>
            <a:r>
              <a:rPr lang="en-US" baseline="-25000" dirty="0"/>
              <a:t>4</a:t>
            </a:r>
            <a:r>
              <a:rPr lang="en-US" dirty="0"/>
              <a:t>SiO</a:t>
            </a:r>
            <a:r>
              <a:rPr lang="en-US" baseline="-25000" dirty="0"/>
              <a:t>4</a:t>
            </a:r>
            <a:r>
              <a:rPr lang="en-US" dirty="0"/>
              <a:t>, Li</a:t>
            </a:r>
            <a:r>
              <a:rPr lang="en-US" baseline="-25000" dirty="0"/>
              <a:t>2</a:t>
            </a:r>
            <a:r>
              <a:rPr lang="en-US" dirty="0"/>
              <a:t>ZrO</a:t>
            </a:r>
            <a:r>
              <a:rPr lang="en-US" baseline="-25000" dirty="0"/>
              <a:t>3</a:t>
            </a:r>
          </a:p>
          <a:p>
            <a:r>
              <a:rPr lang="en-US" dirty="0"/>
              <a:t>Oxides have desirable characteristics</a:t>
            </a:r>
          </a:p>
          <a:p>
            <a:pPr lvl="1"/>
            <a:r>
              <a:rPr lang="en-US" dirty="0"/>
              <a:t>High lithium densities</a:t>
            </a:r>
          </a:p>
          <a:p>
            <a:pPr lvl="1"/>
            <a:r>
              <a:rPr lang="en-US" dirty="0"/>
              <a:t>High melting temperatures</a:t>
            </a:r>
          </a:p>
          <a:p>
            <a:pPr lvl="1"/>
            <a:r>
              <a:rPr lang="en-US" dirty="0"/>
              <a:t>Good tritium release</a:t>
            </a:r>
          </a:p>
          <a:p>
            <a:pPr lvl="1"/>
            <a:r>
              <a:rPr lang="en-US" dirty="0"/>
              <a:t>Good thermophysical/thermochemical</a:t>
            </a:r>
          </a:p>
          <a:p>
            <a:pPr lvl="1"/>
            <a:r>
              <a:rPr lang="en-US" dirty="0"/>
              <a:t>Desirable </a:t>
            </a:r>
            <a:r>
              <a:rPr lang="en-US" dirty="0" err="1"/>
              <a:t>neutronics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3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2905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How does configuration effect temperature distribution when pebbles break?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914899" y="1224445"/>
            <a:ext cx="2961409" cy="5663014"/>
            <a:chOff x="5695169" y="2088953"/>
            <a:chExt cx="2677740" cy="51205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40" y="3978985"/>
              <a:ext cx="2452830" cy="24307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169" y="2088953"/>
              <a:ext cx="2677740" cy="14738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19374" y="6809405"/>
                  <a:ext cx="17255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𝜁</m:t>
                      </m:r>
                    </m:oMath>
                  </a14:m>
                  <a:r>
                    <a:rPr lang="en-US" sz="2000" dirty="0" smtClean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 configuration</a:t>
                  </a:r>
                  <a:endPara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374" y="6809405"/>
                  <a:ext cx="1725537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78" t="-5479" b="-150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1664019" y="1080905"/>
            <a:ext cx="2692224" cy="5880687"/>
            <a:chOff x="1224846" y="2325581"/>
            <a:chExt cx="2201770" cy="4809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846" y="4304218"/>
              <a:ext cx="2201770" cy="22317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674" y="2325581"/>
              <a:ext cx="1676400" cy="1637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388674" y="6734848"/>
                  <a:ext cx="17452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𝜒</m:t>
                      </m:r>
                    </m:oMath>
                  </a14:m>
                  <a:r>
                    <a:rPr lang="en-US" sz="2000" dirty="0" smtClean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 configuration</a:t>
                  </a:r>
                  <a:endPara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674" y="6734848"/>
                  <a:ext cx="1745286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625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/>
          <p:cNvCxnSpPr/>
          <p:nvPr/>
        </p:nvCxnSpPr>
        <p:spPr>
          <a:xfrm>
            <a:off x="1948570" y="3400824"/>
            <a:ext cx="204982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517397" y="3556788"/>
            <a:ext cx="0" cy="22613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20508" y="3082580"/>
            <a:ext cx="90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20 mm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70208" y="4518174"/>
            <a:ext cx="10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~50 mm</a:t>
            </a:r>
            <a:endParaRPr lang="en-US" sz="1600" dirty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351318" y="3242680"/>
            <a:ext cx="22728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43026" y="2924435"/>
            <a:ext cx="90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~50 mm</a:t>
            </a:r>
            <a:endParaRPr lang="en-US" sz="1600" dirty="0"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76308" y="3678382"/>
            <a:ext cx="0" cy="1977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5400000">
            <a:off x="7585682" y="4653878"/>
            <a:ext cx="105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20 mm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81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6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Pebbles (DEM)</a:t>
                </a:r>
                <a:endParaRPr lang="en-US" sz="29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𝑖𝑓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600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Helium (volume-averaged CFD</a:t>
                </a:r>
                <a:r>
                  <a:rPr lang="en-US" sz="36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)</a:t>
                </a:r>
                <a:endParaRPr lang="en-US" sz="29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671709" y="352022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385103" y="1498806"/>
                <a:ext cx="2881879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180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𝑁𝑢</m:t>
                      </m:r>
                      <m:r>
                        <m:rPr>
                          <m:aln/>
                        </m:rP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2+0.6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r>
                  <a:rPr lang="en-US" sz="1600" dirty="0"/>
                  <a:t/>
                </a:r>
                <a:br>
                  <a:rPr lang="en-US" sz="1600" dirty="0"/>
                </a:br>
                <a:endParaRPr lang="en-US" sz="1600" b="0" i="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03" y="1498806"/>
                <a:ext cx="2881879" cy="946349"/>
              </a:xfrm>
              <a:prstGeom prst="rect">
                <a:avLst/>
              </a:prstGeom>
              <a:blipFill rotWithShape="0">
                <a:blip r:embed="rId3"/>
                <a:stretch>
                  <a:fillRect r="-846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54668" y="2920115"/>
                <a:ext cx="2542747" cy="1099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668" y="2920115"/>
                <a:ext cx="2542747" cy="10994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272037" y="839180"/>
            <a:ext cx="2534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Exchange coefficients</a:t>
            </a:r>
            <a:endParaRPr lang="en-US" sz="2000" dirty="0">
              <a:solidFill>
                <a:prstClr val="black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5358" y="6176963"/>
            <a:ext cx="26414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More details of numerical method</a:t>
            </a:r>
            <a:r>
              <a:rPr lang="en-US" sz="1100" dirty="0" smtClean="0"/>
              <a:t>:</a:t>
            </a:r>
          </a:p>
          <a:p>
            <a:pPr marL="304800" indent="-304800"/>
            <a:r>
              <a:rPr lang="en-US" sz="1100" dirty="0" smtClean="0"/>
              <a:t>Van </a:t>
            </a:r>
            <a:r>
              <a:rPr lang="en-US" sz="1100" dirty="0"/>
              <a:t>Lew, J. T., Ying, A., &amp; </a:t>
            </a:r>
            <a:r>
              <a:rPr lang="en-US" sz="1100" dirty="0" err="1"/>
              <a:t>Abdou</a:t>
            </a:r>
            <a:r>
              <a:rPr lang="en-US" sz="1100" dirty="0"/>
              <a:t>, </a:t>
            </a:r>
            <a:r>
              <a:rPr lang="en-US" sz="1100" dirty="0" smtClean="0"/>
              <a:t>M.</a:t>
            </a:r>
          </a:p>
          <a:p>
            <a:pPr marL="304800" indent="-304800"/>
            <a:r>
              <a:rPr lang="en-US" sz="1100" dirty="0" smtClean="0"/>
              <a:t>http</a:t>
            </a:r>
            <a:r>
              <a:rPr lang="en-US" sz="1100" dirty="0"/>
              <a:t>://doi.org/10.13182/FST14-937</a:t>
            </a:r>
            <a:endParaRPr lang="en-US" sz="1100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968" y="6176963"/>
            <a:ext cx="35082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DEM material implementation models:</a:t>
            </a:r>
            <a:endParaRPr lang="en-US" sz="1100" dirty="0" smtClean="0"/>
          </a:p>
          <a:p>
            <a:pPr marL="304800" indent="-304800"/>
            <a:r>
              <a:rPr lang="en-US" sz="1100" dirty="0" smtClean="0"/>
              <a:t>Van </a:t>
            </a:r>
            <a:r>
              <a:rPr lang="en-US" sz="1100" dirty="0"/>
              <a:t>Lew, J. T., Park, Y.-H., Ying, A., &amp; </a:t>
            </a:r>
            <a:r>
              <a:rPr lang="en-US" sz="1100" dirty="0" err="1"/>
              <a:t>Abdou</a:t>
            </a:r>
            <a:r>
              <a:rPr lang="en-US" sz="1100" dirty="0"/>
              <a:t>, </a:t>
            </a:r>
            <a:r>
              <a:rPr lang="en-US" sz="1100" dirty="0" smtClean="0"/>
              <a:t>M.</a:t>
            </a:r>
          </a:p>
          <a:p>
            <a:pPr marL="304800" indent="-304800"/>
            <a:r>
              <a:rPr lang="en-US" sz="1100" dirty="0" smtClean="0"/>
              <a:t>http</a:t>
            </a:r>
            <a:r>
              <a:rPr lang="en-US" sz="1100" dirty="0"/>
              <a:t>://doi.org/10.1016/j.fusengdes.2015.06.012</a:t>
            </a:r>
            <a:endParaRPr lang="en-US" sz="1100" dirty="0">
              <a:effectLst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governing equations</a:t>
            </a:r>
          </a:p>
        </p:txBody>
      </p:sp>
    </p:spTree>
    <p:extLst>
      <p:ext uri="{BB962C8B-B14F-4D97-AF65-F5344CB8AC3E}">
        <p14:creationId xmlns:p14="http://schemas.microsoft.com/office/powerpoint/2010/main" val="9451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 fragmentation 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838200"/>
            <a:ext cx="7886700" cy="2220463"/>
          </a:xfrm>
        </p:spPr>
        <p:txBody>
          <a:bodyPr>
            <a:noAutofit/>
          </a:bodyPr>
          <a:lstStyle/>
          <a:p>
            <a:r>
              <a:rPr lang="en-US" sz="1800" dirty="0" smtClean="0"/>
              <a:t>Several approaches used in studies at KIT for broken pebble modeling </a:t>
            </a:r>
          </a:p>
          <a:p>
            <a:pPr lvl="1"/>
            <a:r>
              <a:rPr lang="en-US" sz="1600" dirty="0" smtClean="0"/>
              <a:t>Reduced Young’s modulus</a:t>
            </a:r>
          </a:p>
          <a:p>
            <a:pPr lvl="1"/>
            <a:r>
              <a:rPr lang="en-US" sz="1600" dirty="0" smtClean="0"/>
              <a:t>Reduced radius</a:t>
            </a:r>
          </a:p>
          <a:p>
            <a:r>
              <a:rPr lang="en-US" sz="1800" dirty="0" smtClean="0"/>
              <a:t>Previous approach from UCLA had the broken pebbles `deleted’</a:t>
            </a:r>
            <a:endParaRPr lang="en-US" sz="1800" dirty="0"/>
          </a:p>
          <a:p>
            <a:r>
              <a:rPr lang="en-US" sz="1800" dirty="0" smtClean="0"/>
              <a:t>New approach considers fragmentation and resettling</a:t>
            </a:r>
          </a:p>
          <a:p>
            <a:r>
              <a:rPr lang="en-US" sz="1800" dirty="0" smtClean="0"/>
              <a:t>Uncoupled fragmentation impact from fragmentation predictions</a:t>
            </a:r>
            <a:endParaRPr lang="en-US" sz="1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60797" y="3088135"/>
            <a:ext cx="2380343" cy="2383625"/>
            <a:chOff x="21582743" y="15265747"/>
            <a:chExt cx="2380343" cy="2383625"/>
          </a:xfrm>
        </p:grpSpPr>
        <p:sp>
          <p:nvSpPr>
            <p:cNvPr id="26" name="Oval 25"/>
            <p:cNvSpPr/>
            <p:nvPr/>
          </p:nvSpPr>
          <p:spPr>
            <a:xfrm>
              <a:off x="21582743" y="15269029"/>
              <a:ext cx="2380343" cy="2380343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2370621" y="1532702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2606358" y="1526574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2882429" y="1533287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2054027" y="15444709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1834808" y="1567657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1720915" y="15798729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1617322" y="1614513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1821499" y="16012889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2101948" y="1588064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293413" y="1566255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3089645" y="1539267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2858423" y="1555052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2523021" y="1547942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626629" y="15697069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2101306" y="16193360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494926" y="1601226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738720" y="1626725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291731" y="1702714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3175224" y="1716808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2923089" y="1727191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2683322" y="17316260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2361582" y="1726841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2506477" y="1716696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3458287" y="1683616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3449807" y="1664284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3588392" y="1655309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3601731" y="1627328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2910697" y="17037658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3149560" y="1686682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2664080" y="1704868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2164101" y="17199940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1931164" y="1706685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790927" y="1685269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1701262" y="1667337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1594969" y="16414238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1729968" y="1650088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062598" y="1698069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2325095" y="16934130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910646" y="1632081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2029790" y="16681358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096528" y="16481198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3098070" y="1567211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3325055" y="1553117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324907" y="1580380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3444941" y="1566743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576837" y="1596701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2610600" y="1675282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2296532" y="1668685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2924857" y="1678143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3139805" y="1661916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2806693" y="1666696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2581252" y="16471796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3341780" y="16386133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3271770" y="1610038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3458287" y="1610291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2263547" y="1587949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2344376" y="1643282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2310928" y="16152679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3072977" y="1581956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3008318" y="1608128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724994" y="1590056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2564740" y="16199730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2097097" y="15586105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2877394" y="1605296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078023" y="16373012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2848796" y="16434677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2482121" y="16858331"/>
              <a:ext cx="333112" cy="333112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0029" y="5541692"/>
                <a:ext cx="3760838" cy="83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𝑟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=0.2</m:t>
                    </m:r>
                  </m:oMath>
                </a14:m>
                <a:r>
                  <a:rPr lang="en-US" sz="36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=125</m:t>
                    </m:r>
                  </m:oMath>
                </a14:m>
                <a:endParaRPr lang="en-US" sz="3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29" y="5541692"/>
                <a:ext cx="3760838" cy="830677"/>
              </a:xfrm>
              <a:prstGeom prst="rect">
                <a:avLst/>
              </a:prstGeom>
              <a:blipFill rotWithShape="0">
                <a:blip r:embed="rId2"/>
                <a:stretch>
                  <a:fillRect t="-294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0000" y="5539446"/>
                <a:ext cx="4015715" cy="830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𝑟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=0.352</m:t>
                    </m:r>
                  </m:oMath>
                </a14:m>
                <a:r>
                  <a:rPr lang="en-US" sz="36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=23</m:t>
                    </m:r>
                  </m:oMath>
                </a14:m>
                <a:endParaRPr lang="en-US" sz="36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0" y="5539446"/>
                <a:ext cx="4015715" cy="830677"/>
              </a:xfrm>
              <a:prstGeom prst="rect">
                <a:avLst/>
              </a:prstGeom>
              <a:blipFill rotWithShape="0">
                <a:blip r:embed="rId3"/>
                <a:stretch>
                  <a:fillRect t="-3676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109635" y="3031507"/>
            <a:ext cx="2380343" cy="2380343"/>
            <a:chOff x="26125117" y="14754249"/>
            <a:chExt cx="2380343" cy="2380343"/>
          </a:xfrm>
        </p:grpSpPr>
        <p:sp>
          <p:nvSpPr>
            <p:cNvPr id="10" name="Oval 9"/>
            <p:cNvSpPr/>
            <p:nvPr/>
          </p:nvSpPr>
          <p:spPr>
            <a:xfrm>
              <a:off x="26125117" y="14754249"/>
              <a:ext cx="2380343" cy="2380343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7122641" y="14769428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453800" y="14893388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556556" y="14868941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986152" y="15301819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740607" y="15221666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639963" y="15480000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195917" y="15339378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157285" y="15797960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325452" y="16167862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6639963" y="16033956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142263" y="15903368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6791481" y="16469792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453800" y="15536423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325795" y="16374290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741668" y="15989745"/>
              <a:ext cx="662319" cy="662319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15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flow field through beds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20" y="1023938"/>
            <a:ext cx="6029039" cy="5153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1589809"/>
            <a:ext cx="2704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Helium purge gas ‘regulates’ the temperature of fragments to equilibrate with nearby pebbles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Pebble bed cross-sections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Identify several zones for discussion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38214"/>
            <a:ext cx="3657600" cy="3669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338214"/>
            <a:ext cx="4513552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9090" y="6176963"/>
                <a:ext cx="1745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𝜒</m:t>
                    </m:r>
                  </m:oMath>
                </a14:m>
                <a:r>
                  <a:rPr lang="en-US" sz="20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configuration</a:t>
                </a:r>
                <a:endPara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90" y="6176963"/>
                <a:ext cx="1745286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6061" r="-314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70383" y="6176963"/>
                <a:ext cx="1725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𝜁</m:t>
                    </m:r>
                  </m:oMath>
                </a14:m>
                <a:r>
                  <a:rPr lang="en-US" sz="20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configuration</a:t>
                </a:r>
                <a:endPara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83" y="6176963"/>
                <a:ext cx="1725537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413" t="-6061" r="-318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613835"/>
            <a:ext cx="6822606" cy="5244165"/>
            <a:chOff x="19439589" y="36499787"/>
            <a:chExt cx="6822606" cy="524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9589" y="36499787"/>
              <a:ext cx="6822606" cy="52441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0991543" y="39901584"/>
                  <a:ext cx="4452479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600" dirty="0" smtClean="0"/>
                    <a:t>Solid line = 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𝜒</m:t>
                      </m:r>
                    </m:oMath>
                  </a14:m>
                  <a:r>
                    <a:rPr lang="en-US" sz="2800" dirty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 </a:t>
                  </a:r>
                  <a:r>
                    <a:rPr lang="en-US" sz="2800" dirty="0" smtClean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configuration</a:t>
                  </a:r>
                </a:p>
                <a:p>
                  <a:r>
                    <a:rPr lang="en-US" sz="2600" dirty="0" smtClean="0"/>
                    <a:t>Dashed line =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a14:m>
                  <a:r>
                    <a:rPr lang="en-US" sz="2800" dirty="0" smtClean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 configuration</a:t>
                  </a:r>
                  <a:endParaRPr lang="en-US" sz="2600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543" y="39901584"/>
                  <a:ext cx="4452479" cy="954107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2462" t="-6369" b="-165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4955" y="658375"/>
                <a:ext cx="5775863" cy="1156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sz="1600" dirty="0">
                    <a:solidFill>
                      <a:prstClr val="black"/>
                    </a:solidFill>
                  </a:rPr>
                  <a:t>Calculated for n pebbles in volume of slice thickness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Δ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𝜁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55" y="658375"/>
                <a:ext cx="5775863" cy="1156855"/>
              </a:xfrm>
              <a:prstGeom prst="rect">
                <a:avLst/>
              </a:prstGeom>
              <a:blipFill rotWithShape="0">
                <a:blip r:embed="rId43"/>
                <a:stretch>
                  <a:fillRect l="-527"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59184" y="2067800"/>
                <a:ext cx="186310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Asymmetric lump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𝜁</m:t>
                    </m:r>
                  </m:oMath>
                </a14:m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84" y="2067800"/>
                <a:ext cx="1863108" cy="830997"/>
              </a:xfrm>
              <a:prstGeom prst="rect">
                <a:avLst/>
              </a:prstGeom>
              <a:blipFill rotWithShape="0">
                <a:blip r:embed="rId44"/>
                <a:stretch>
                  <a:fillRect l="-522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181698" y="3016199"/>
            <a:ext cx="294088" cy="827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46887" y="3251812"/>
                <a:ext cx="186310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High peak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𝜒</m:t>
                    </m:r>
                  </m:oMath>
                </a14:m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87" y="3251812"/>
                <a:ext cx="1863108" cy="830997"/>
              </a:xfrm>
              <a:prstGeom prst="rect">
                <a:avLst/>
              </a:prstGeom>
              <a:blipFill rotWithShape="0">
                <a:blip r:embed="rId45"/>
                <a:stretch>
                  <a:fillRect l="-5246" t="-510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3488906" y="2236047"/>
            <a:ext cx="235076" cy="1015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12" y="469901"/>
            <a:ext cx="1717243" cy="214246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036005" y="658375"/>
            <a:ext cx="757792" cy="1961047"/>
            <a:chOff x="6517341" y="1030941"/>
            <a:chExt cx="981170" cy="2539115"/>
          </a:xfrm>
        </p:grpSpPr>
        <p:sp>
          <p:nvSpPr>
            <p:cNvPr id="14" name="Freeform 13"/>
            <p:cNvSpPr/>
            <p:nvPr/>
          </p:nvSpPr>
          <p:spPr>
            <a:xfrm>
              <a:off x="6517341" y="1030941"/>
              <a:ext cx="779930" cy="2465294"/>
            </a:xfrm>
            <a:custGeom>
              <a:avLst/>
              <a:gdLst>
                <a:gd name="connsiteX0" fmla="*/ 17930 w 779930"/>
                <a:gd name="connsiteY0" fmla="*/ 385483 h 2465294"/>
                <a:gd name="connsiteX1" fmla="*/ 779930 w 779930"/>
                <a:gd name="connsiteY1" fmla="*/ 0 h 2465294"/>
                <a:gd name="connsiteX2" fmla="*/ 779930 w 779930"/>
                <a:gd name="connsiteY2" fmla="*/ 2097741 h 2465294"/>
                <a:gd name="connsiteX3" fmla="*/ 0 w 779930"/>
                <a:gd name="connsiteY3" fmla="*/ 2465294 h 2465294"/>
                <a:gd name="connsiteX4" fmla="*/ 17930 w 779930"/>
                <a:gd name="connsiteY4" fmla="*/ 385483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30" h="2465294">
                  <a:moveTo>
                    <a:pt x="17930" y="385483"/>
                  </a:moveTo>
                  <a:lnTo>
                    <a:pt x="779930" y="0"/>
                  </a:lnTo>
                  <a:lnTo>
                    <a:pt x="779930" y="2097741"/>
                  </a:lnTo>
                  <a:lnTo>
                    <a:pt x="0" y="2465294"/>
                  </a:lnTo>
                  <a:lnTo>
                    <a:pt x="17930" y="385483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buntu" panose="020B050403060203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718581" y="1104762"/>
              <a:ext cx="779930" cy="2465294"/>
            </a:xfrm>
            <a:custGeom>
              <a:avLst/>
              <a:gdLst>
                <a:gd name="connsiteX0" fmla="*/ 17930 w 779930"/>
                <a:gd name="connsiteY0" fmla="*/ 385483 h 2465294"/>
                <a:gd name="connsiteX1" fmla="*/ 779930 w 779930"/>
                <a:gd name="connsiteY1" fmla="*/ 0 h 2465294"/>
                <a:gd name="connsiteX2" fmla="*/ 779930 w 779930"/>
                <a:gd name="connsiteY2" fmla="*/ 2097741 h 2465294"/>
                <a:gd name="connsiteX3" fmla="*/ 0 w 779930"/>
                <a:gd name="connsiteY3" fmla="*/ 2465294 h 2465294"/>
                <a:gd name="connsiteX4" fmla="*/ 17930 w 779930"/>
                <a:gd name="connsiteY4" fmla="*/ 385483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930" h="2465294">
                  <a:moveTo>
                    <a:pt x="17930" y="385483"/>
                  </a:moveTo>
                  <a:lnTo>
                    <a:pt x="779930" y="0"/>
                  </a:lnTo>
                  <a:lnTo>
                    <a:pt x="779930" y="2097741"/>
                  </a:lnTo>
                  <a:lnTo>
                    <a:pt x="0" y="2465294"/>
                  </a:lnTo>
                  <a:lnTo>
                    <a:pt x="17930" y="385483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buntu" panose="020B0504030602030204" pitchFamily="34" charset="0"/>
              </a:endParaRPr>
            </a:p>
          </p:txBody>
        </p:sp>
        <p:cxnSp>
          <p:nvCxnSpPr>
            <p:cNvPr id="16" name="Straight Connector 15"/>
            <p:cNvCxnSpPr>
              <a:stCxn id="14" idx="0"/>
              <a:endCxn id="15" idx="0"/>
            </p:cNvCxnSpPr>
            <p:nvPr/>
          </p:nvCxnSpPr>
          <p:spPr>
            <a:xfrm>
              <a:off x="6535271" y="1416424"/>
              <a:ext cx="201240" cy="7382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1"/>
              <a:endCxn id="15" idx="1"/>
            </p:cNvCxnSpPr>
            <p:nvPr/>
          </p:nvCxnSpPr>
          <p:spPr>
            <a:xfrm>
              <a:off x="7297271" y="1030941"/>
              <a:ext cx="201240" cy="7382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3"/>
              <a:endCxn id="15" idx="3"/>
            </p:cNvCxnSpPr>
            <p:nvPr/>
          </p:nvCxnSpPr>
          <p:spPr>
            <a:xfrm>
              <a:off x="6517341" y="3496235"/>
              <a:ext cx="201240" cy="7382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2"/>
              <a:endCxn id="15" idx="2"/>
            </p:cNvCxnSpPr>
            <p:nvPr/>
          </p:nvCxnSpPr>
          <p:spPr>
            <a:xfrm>
              <a:off x="7297271" y="3128682"/>
              <a:ext cx="201240" cy="7382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 flipV="1">
            <a:off x="7936333" y="363682"/>
            <a:ext cx="702039" cy="29469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9398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Reduced Mean </a:t>
            </a:r>
            <a:r>
              <a:rPr lang="en-US" dirty="0" smtClean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Temperature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Maximum Temperature </a:t>
            </a:r>
            <a:r>
              <a:rPr lang="en-US" dirty="0" smtClean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37" y="1305407"/>
            <a:ext cx="6437389" cy="5129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7671" y="1453935"/>
                <a:ext cx="28410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Many loose fragments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m:t>𝜒</m:t>
                    </m:r>
                  </m:oMath>
                </a14:m>
                <a:r>
                  <a:rPr lang="en-US" sz="2400" dirty="0" smtClean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 cause ~25% jump in T </a:t>
                </a:r>
                <a:endParaRPr lang="en-US" sz="24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71" y="1453935"/>
                <a:ext cx="284101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219" t="-3571" r="-2361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142094" y="2223123"/>
            <a:ext cx="817577" cy="319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31619" y="4919881"/>
            <a:ext cx="2436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Only 10% increase in maximum T</a:t>
            </a:r>
            <a:endParaRPr lang="en-US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161220" y="4593055"/>
            <a:ext cx="247409" cy="326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packing fraction changes due to fragment settling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" y="1563879"/>
            <a:ext cx="9028022" cy="4213077"/>
          </a:xfrm>
        </p:spPr>
      </p:pic>
    </p:spTree>
    <p:extLst>
      <p:ext uri="{BB962C8B-B14F-4D97-AF65-F5344CB8AC3E}">
        <p14:creationId xmlns:p14="http://schemas.microsoft.com/office/powerpoint/2010/main" val="2989696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93980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Example of travel </a:t>
                </a:r>
                <a:r>
                  <a:rPr lang="en-US" sz="3200" dirty="0"/>
                  <a:t>of fragments for case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r>
                  <a:rPr lang="en-US" sz="3200" dirty="0"/>
                  <a:t> with 5% crushed pebbles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939800"/>
              </a:xfrm>
              <a:blipFill rotWithShape="0">
                <a:blip r:embed="rId2"/>
                <a:stretch>
                  <a:fillRect l="-1533" t="-14935" r="-2600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686413"/>
            <a:ext cx="10140645" cy="5490550"/>
            <a:chOff x="9404453" y="29592191"/>
            <a:chExt cx="10140645" cy="5490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453" y="30055338"/>
              <a:ext cx="4572000" cy="4572000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5378" y="30043303"/>
              <a:ext cx="4572000" cy="4572000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743315" y="32117355"/>
              <a:ext cx="4639328" cy="4912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089635" y="29592191"/>
                  <a:ext cx="14554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3×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−3</m:t>
                          </m:r>
                        </m:sup>
                      </m:sSup>
                    </m:oMath>
                  </a14:m>
                  <a:r>
                    <a:rPr lang="en-US" sz="2000" dirty="0" smtClean="0"/>
                    <a:t> m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9635" y="29592191"/>
                  <a:ext cx="1455463" cy="400110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t="-7576" r="-334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8032908" y="34682631"/>
                  <a:ext cx="14554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1×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−6</m:t>
                          </m:r>
                        </m:sup>
                      </m:sSup>
                    </m:oMath>
                  </a14:m>
                  <a:r>
                    <a:rPr lang="en-US" sz="2000" dirty="0" smtClean="0"/>
                    <a:t> m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65" name="Rectangle 1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2908" y="34682631"/>
                  <a:ext cx="1455463" cy="400110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t="-7576" r="-33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1340287" y="5940165"/>
            <a:ext cx="255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initial</a:t>
            </a:r>
            <a:endParaRPr lang="en-US" sz="3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151" y="5904799"/>
            <a:ext cx="255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final</a:t>
            </a:r>
            <a:endParaRPr lang="en-US" sz="3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93980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/>
                  <a:t>Vertical travel of fragments for case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r>
                  <a:rPr lang="en-US" sz="3200" dirty="0" smtClean="0"/>
                  <a:t> with 5% crushed pebbles</a:t>
                </a:r>
                <a:endParaRPr lang="en-US" sz="32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939800"/>
              </a:xfrm>
              <a:blipFill rotWithShape="0">
                <a:blip r:embed="rId2"/>
                <a:stretch>
                  <a:fillRect t="-14935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35" y="939801"/>
            <a:ext cx="7315215" cy="54589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5974" y="3194091"/>
            <a:ext cx="36251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~8% of fragments travel more than 2 mm </a:t>
            </a:r>
            <a:endParaRPr lang="en-US" sz="2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58403" y="4148198"/>
            <a:ext cx="0" cy="622140"/>
          </a:xfrm>
          <a:prstGeom prst="straightConnector1">
            <a:avLst/>
          </a:prstGeom>
          <a:ln w="38100">
            <a:solidFill>
              <a:srgbClr val="006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49584" y="1285877"/>
            <a:ext cx="36251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~60% of fragments travel less than 1 mm </a:t>
            </a:r>
            <a:endParaRPr lang="en-US" sz="28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62013" y="2239984"/>
            <a:ext cx="0" cy="622140"/>
          </a:xfrm>
          <a:prstGeom prst="straightConnector1">
            <a:avLst/>
          </a:prstGeom>
          <a:ln w="38100">
            <a:solidFill>
              <a:srgbClr val="006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Neutronics</a:t>
            </a:r>
            <a:endParaRPr lang="en-US" dirty="0"/>
          </a:p>
          <a:p>
            <a:r>
              <a:rPr lang="en-US" dirty="0"/>
              <a:t>Thermochemical Properties</a:t>
            </a:r>
          </a:p>
          <a:p>
            <a:r>
              <a:rPr lang="en-US" dirty="0"/>
              <a:t>Tritium Release</a:t>
            </a:r>
          </a:p>
          <a:p>
            <a:r>
              <a:rPr lang="en-US" dirty="0"/>
              <a:t>Physical/Thermo-physical Properties</a:t>
            </a:r>
          </a:p>
          <a:p>
            <a:r>
              <a:rPr lang="en-US" dirty="0"/>
              <a:t>Compatibility</a:t>
            </a:r>
          </a:p>
          <a:p>
            <a:r>
              <a:rPr lang="en-US" dirty="0"/>
              <a:t>Radiation Effects</a:t>
            </a:r>
          </a:p>
          <a:p>
            <a:r>
              <a:rPr lang="en-US" dirty="0" smtClean="0"/>
              <a:t>Fabrication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4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Neutronics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0" y="2943083"/>
            <a:ext cx="5779019" cy="36210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408"/>
            <a:ext cx="7886700" cy="197544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Functional requirement of tritium breeding is among the most critical</a:t>
            </a:r>
          </a:p>
          <a:p>
            <a:pPr lvl="1"/>
            <a:r>
              <a:rPr lang="en-US" dirty="0" smtClean="0"/>
              <a:t>Oxide material can not interfere with the ability to capture neutrons</a:t>
            </a:r>
          </a:p>
          <a:p>
            <a:r>
              <a:rPr lang="en-US" dirty="0" smtClean="0"/>
              <a:t>Neutron multiplication a necessity for all but lithium oxide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4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Thermochemical </a:t>
            </a:r>
            <a:r>
              <a:rPr lang="en-US" sz="3200" dirty="0" smtClean="0"/>
              <a:t>Properties: Solubility Calculations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2568" y="1169408"/>
                <a:ext cx="7383567" cy="194126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Solubility of tritium in ceramic material is a major concern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(Simplified) thermochemical model to estimate </a:t>
                </a:r>
                <a:r>
                  <a:rPr lang="en-US" dirty="0" err="1" smtClean="0"/>
                  <a:t>solubilities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LiOT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Ti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Li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Ti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Li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Ti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LiOT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568" y="1169408"/>
                <a:ext cx="7383567" cy="1941261"/>
              </a:xfrm>
              <a:blipFill rotWithShape="0">
                <a:blip r:embed="rId2"/>
                <a:stretch>
                  <a:fillRect l="-578" t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90" y="3275781"/>
            <a:ext cx="4061122" cy="326292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956561" y="3700329"/>
            <a:ext cx="1837346" cy="1076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11895" y="3535217"/>
            <a:ext cx="190949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Very high solubility</a:t>
            </a:r>
            <a:endParaRPr lang="en-US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939327" y="5573223"/>
            <a:ext cx="1527317" cy="169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94912" y="5287387"/>
            <a:ext cx="295465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Good solubility characteristics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3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Stoichiometry after Li-burnup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Lithium in ceramics is slowly transmuted into tritium</a:t>
            </a:r>
          </a:p>
          <a:p>
            <a:endParaRPr lang="en-US" dirty="0" smtClean="0"/>
          </a:p>
          <a:p>
            <a:r>
              <a:rPr lang="en-US" dirty="0" smtClean="0"/>
              <a:t>Stoichiometry and kinematics of ceramics in lithium-depleted materials has great uncertainty</a:t>
            </a:r>
          </a:p>
          <a:p>
            <a:pPr lvl="1"/>
            <a:r>
              <a:rPr lang="en-US" i="1" dirty="0" smtClean="0"/>
              <a:t>e.g.</a:t>
            </a:r>
            <a:r>
              <a:rPr lang="en-US" dirty="0" smtClean="0"/>
              <a:t> LiAl</a:t>
            </a:r>
            <a:r>
              <a:rPr lang="en-US" baseline="-25000" dirty="0" smtClean="0"/>
              <a:t>5</a:t>
            </a:r>
            <a:r>
              <a:rPr lang="en-US" dirty="0" smtClean="0"/>
              <a:t>O</a:t>
            </a:r>
            <a:r>
              <a:rPr lang="en-US" baseline="-25000" dirty="0" smtClean="0"/>
              <a:t>8</a:t>
            </a:r>
            <a:r>
              <a:rPr lang="en-US" dirty="0" smtClean="0"/>
              <a:t> is more stable than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</a:p>
          <a:p>
            <a:pPr lvl="1"/>
            <a:r>
              <a:rPr lang="en-US" dirty="0" smtClean="0"/>
              <a:t>Free energy changes and </a:t>
            </a:r>
            <a:r>
              <a:rPr lang="en-US" i="1" dirty="0" err="1"/>
              <a:t>K</a:t>
            </a:r>
            <a:r>
              <a:rPr lang="en-US" i="1" baseline="-25000" dirty="0" err="1" smtClean="0"/>
              <a:t>p</a:t>
            </a:r>
            <a:r>
              <a:rPr lang="en-US" dirty="0" smtClean="0"/>
              <a:t> values overestimated</a:t>
            </a:r>
          </a:p>
          <a:p>
            <a:endParaRPr lang="en-US" dirty="0" smtClean="0"/>
          </a:p>
          <a:p>
            <a:r>
              <a:rPr lang="en-US" dirty="0" smtClean="0"/>
              <a:t>Eutectic temperatures often much lower than melt temperatures</a:t>
            </a:r>
          </a:p>
          <a:p>
            <a:pPr lvl="1"/>
            <a:r>
              <a:rPr lang="en-US" i="1" dirty="0"/>
              <a:t>e</a:t>
            </a:r>
            <a:r>
              <a:rPr lang="en-US" i="1" dirty="0" smtClean="0"/>
              <a:t>.g.</a:t>
            </a:r>
            <a:r>
              <a:rPr lang="en-US" dirty="0" smtClean="0"/>
              <a:t> Li</a:t>
            </a:r>
            <a:r>
              <a:rPr lang="en-US" baseline="-25000" dirty="0" smtClean="0"/>
              <a:t>4</a:t>
            </a:r>
            <a:r>
              <a:rPr lang="en-US" dirty="0" smtClean="0"/>
              <a:t>SiO</a:t>
            </a:r>
            <a:r>
              <a:rPr lang="en-US" baseline="-25000" dirty="0" smtClean="0"/>
              <a:t>4</a:t>
            </a:r>
            <a:r>
              <a:rPr lang="en-US" dirty="0" smtClean="0"/>
              <a:t> ceramics develop an excess of silica, max temperature 1300 C drops to 1024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6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Tritium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801" y="1072663"/>
            <a:ext cx="5187722" cy="272118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1600" dirty="0" smtClean="0"/>
              <a:t>Mechanistic steps of tritium release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Bulk diffusion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Grain boundary migration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latin typeface="+mj-lt"/>
              </a:rPr>
              <a:t>Desorption of tritium (T</a:t>
            </a:r>
            <a:r>
              <a:rPr lang="en-US" sz="1400" baseline="-25000" dirty="0">
                <a:latin typeface="+mj-lt"/>
              </a:rPr>
              <a:t>2</a:t>
            </a:r>
            <a:r>
              <a:rPr lang="en-US" sz="1400" dirty="0">
                <a:latin typeface="+mj-lt"/>
              </a:rPr>
              <a:t>O</a:t>
            </a:r>
            <a:r>
              <a:rPr lang="en-US" sz="1400" dirty="0" smtClean="0">
                <a:latin typeface="+mj-lt"/>
              </a:rPr>
              <a:t>)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Percolation of tritium through pores internal to the solid ceramic toward purge gas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Convective mass transfer out of blanket via purge channels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59"/>
          <a:stretch/>
        </p:blipFill>
        <p:spPr>
          <a:xfrm>
            <a:off x="0" y="1169409"/>
            <a:ext cx="3340980" cy="2905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01762" y="4909237"/>
                <a:ext cx="1280928" cy="562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762" y="4909237"/>
                <a:ext cx="1280928" cy="562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6637" y="4539905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of sphere, radius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p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682690" y="5472148"/>
            <a:ext cx="282013" cy="262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35677" y="5665727"/>
            <a:ext cx="167866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High uncertainty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57815" y="5322662"/>
                <a:ext cx="1167114" cy="561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=0.16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15" y="5322662"/>
                <a:ext cx="1167114" cy="5610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823086" y="4398359"/>
            <a:ext cx="202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Residency time measured in experiments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153398" y="5101839"/>
            <a:ext cx="390133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83828" y="5472148"/>
                <a:ext cx="126342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28" y="5472148"/>
                <a:ext cx="1263423" cy="299569"/>
              </a:xfrm>
              <a:prstGeom prst="rect">
                <a:avLst/>
              </a:prstGeom>
              <a:blipFill rotWithShape="0">
                <a:blip r:embed="rId6"/>
                <a:stretch>
                  <a:fillRect l="-4348" r="-193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456098" y="4398359"/>
            <a:ext cx="231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Inventory related to measured residency time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5933718" y="5101839"/>
            <a:ext cx="390133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Minimum Temperature for Solid Breeders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9409"/>
            <a:ext cx="7886700" cy="18985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Residence times measured to be temperature dependent (consistent with diffusion-controlled processes)</a:t>
            </a:r>
          </a:p>
          <a:p>
            <a:endParaRPr lang="en-US" dirty="0" smtClean="0"/>
          </a:p>
          <a:p>
            <a:r>
              <a:rPr lang="en-US" dirty="0" smtClean="0"/>
              <a:t>Define minimum temperature such that inventory will not exceed 1kg/GW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447323"/>
              </p:ext>
            </p:extLst>
          </p:nvPr>
        </p:nvGraphicFramePr>
        <p:xfrm>
          <a:off x="1055406" y="2931207"/>
          <a:ext cx="6858000" cy="3621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468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or_idx_jv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A4"/>
      </a:accent1>
      <a:accent2>
        <a:srgbClr val="FF800E"/>
      </a:accent2>
      <a:accent3>
        <a:srgbClr val="ABABAB"/>
      </a:accent3>
      <a:accent4>
        <a:srgbClr val="595959"/>
      </a:accent4>
      <a:accent5>
        <a:srgbClr val="4472C4"/>
      </a:accent5>
      <a:accent6>
        <a:srgbClr val="2CA02C"/>
      </a:accent6>
      <a:hlink>
        <a:srgbClr val="5F9ED1"/>
      </a:hlink>
      <a:folHlink>
        <a:srgbClr val="FF9896"/>
      </a:folHlink>
    </a:clrScheme>
    <a:fontScheme name="Custom 1">
      <a:majorFont>
        <a:latin typeface="Roboto Condensed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2736</TotalTime>
  <Words>1326</Words>
  <Application>Microsoft Office PowerPoint</Application>
  <PresentationFormat>On-screen Show (4:3)</PresentationFormat>
  <Paragraphs>312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MS PGothic</vt:lpstr>
      <vt:lpstr>Ubuntu</vt:lpstr>
      <vt:lpstr>Roboto Light</vt:lpstr>
      <vt:lpstr>Roboto Condensed</vt:lpstr>
      <vt:lpstr>Ubuntu Light</vt:lpstr>
      <vt:lpstr>Arial</vt:lpstr>
      <vt:lpstr>Cambria Math</vt:lpstr>
      <vt:lpstr>Office Theme</vt:lpstr>
      <vt:lpstr>Introduction to Solid Breeders</vt:lpstr>
      <vt:lpstr>Solid Breeder Material Technology</vt:lpstr>
      <vt:lpstr>Why are we interested in solid breeder concepts?</vt:lpstr>
      <vt:lpstr>Material Requirements</vt:lpstr>
      <vt:lpstr>Neutronics</vt:lpstr>
      <vt:lpstr>Thermochemical Properties: Solubility Calculations</vt:lpstr>
      <vt:lpstr>Stoichiometry after Li-burnup</vt:lpstr>
      <vt:lpstr>Tritium Release</vt:lpstr>
      <vt:lpstr>Minimum Temperature for Solid Breeders</vt:lpstr>
      <vt:lpstr>Maximum Temperature for Solid Breeders</vt:lpstr>
      <vt:lpstr>Physical/Thermo-physical Properties</vt:lpstr>
      <vt:lpstr>Compatibility</vt:lpstr>
      <vt:lpstr>Radiation Effects – Radiation Damage</vt:lpstr>
      <vt:lpstr>Danger of Daughter Nuclides</vt:lpstr>
      <vt:lpstr>Fabrication</vt:lpstr>
      <vt:lpstr>Neutron Multiplication in Solid Breeders</vt:lpstr>
      <vt:lpstr>Novel neutron multiplication options</vt:lpstr>
      <vt:lpstr>Introduction to Solid Breeder Analysis</vt:lpstr>
      <vt:lpstr>Example Japanese solid breeder</vt:lpstr>
      <vt:lpstr>Why we need such precision on thermal management? </vt:lpstr>
      <vt:lpstr>Why we need such precision on thermal management? </vt:lpstr>
      <vt:lpstr>Purge Gas – Tritium extraction</vt:lpstr>
      <vt:lpstr>Coolant</vt:lpstr>
      <vt:lpstr>Phenomenological Models of Heat Transfer</vt:lpstr>
      <vt:lpstr>Effective conductivity models</vt:lpstr>
      <vt:lpstr>Direct measurements of keff with transient hot wire technique</vt:lpstr>
      <vt:lpstr>Effective conductivity weakly a function of strain</vt:lpstr>
      <vt:lpstr>Effective thermal expansion</vt:lpstr>
      <vt:lpstr>Transient Discrete Element Method</vt:lpstr>
      <vt:lpstr>How does configuration effect temperature distribution when pebbles break?</vt:lpstr>
      <vt:lpstr>Multi-scale governing equations</vt:lpstr>
      <vt:lpstr>Granular fragmentation modeling</vt:lpstr>
      <vt:lpstr>Example of flow field through beds</vt:lpstr>
      <vt:lpstr>Pebble bed cross-sections</vt:lpstr>
      <vt:lpstr>Reduced Mean Temperature Profiles</vt:lpstr>
      <vt:lpstr>Maximum Temperature Rise</vt:lpstr>
      <vt:lpstr>Local packing fraction changes due to fragment settling</vt:lpstr>
      <vt:lpstr>Example of travel of fragments for case r_2^∗,ϕ_64 with 5% crushed pebbles</vt:lpstr>
      <vt:lpstr>Vertical travel of fragments for case r_2^∗,ϕ_64 with 5% crushed pebbles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Van Lew</dc:creator>
  <cp:lastModifiedBy>Jon Van Lew</cp:lastModifiedBy>
  <cp:revision>52</cp:revision>
  <dcterms:created xsi:type="dcterms:W3CDTF">2015-09-03T22:32:03Z</dcterms:created>
  <dcterms:modified xsi:type="dcterms:W3CDTF">2016-03-03T08:53:06Z</dcterms:modified>
</cp:coreProperties>
</file>